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"/>
  </p:notesMasterIdLst>
  <p:sldIdLst>
    <p:sldId id="267" r:id="rId2"/>
    <p:sldId id="268" r:id="rId3"/>
    <p:sldId id="269" r:id="rId4"/>
    <p:sldId id="270" r:id="rId5"/>
    <p:sldId id="271" r:id="rId6"/>
    <p:sldId id="272" r:id="rId7"/>
  </p:sldIdLst>
  <p:sldSz cx="9528175" cy="6351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raa" initials="I" lastIdx="1" clrIdx="0">
    <p:extLst>
      <p:ext uri="{19B8F6BF-5375-455C-9EA6-DF929625EA0E}">
        <p15:presenceInfo xmlns:p15="http://schemas.microsoft.com/office/powerpoint/2012/main" userId="Isra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A9A9"/>
    <a:srgbClr val="EDDA87"/>
    <a:srgbClr val="C0A35D"/>
    <a:srgbClr val="C7A960"/>
    <a:srgbClr val="AF8432"/>
    <a:srgbClr val="9E9E9E"/>
    <a:srgbClr val="EBEBEB"/>
    <a:srgbClr val="9F9F9F"/>
    <a:srgbClr val="9A7C45"/>
    <a:srgbClr val="A78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1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AAF09-235E-41A7-9D4D-FE38C809E8D3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5B812-346D-43E2-A93A-DC658E37F2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891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1076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2152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43229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24305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05381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6457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7533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8610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613" y="1039485"/>
            <a:ext cx="8098949" cy="2211294"/>
          </a:xfrm>
        </p:spPr>
        <p:txBody>
          <a:bodyPr anchor="b"/>
          <a:lstStyle>
            <a:lvl1pPr algn="ctr">
              <a:defRPr sz="55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1022" y="3336055"/>
            <a:ext cx="7146131" cy="1533496"/>
          </a:xfrm>
        </p:spPr>
        <p:txBody>
          <a:bodyPr/>
          <a:lstStyle>
            <a:lvl1pPr marL="0" indent="0" algn="ctr">
              <a:buNone/>
              <a:defRPr sz="2223"/>
            </a:lvl1pPr>
            <a:lvl2pPr marL="423459" indent="0" algn="ctr">
              <a:buNone/>
              <a:defRPr sz="1852"/>
            </a:lvl2pPr>
            <a:lvl3pPr marL="846917" indent="0" algn="ctr">
              <a:buNone/>
              <a:defRPr sz="1667"/>
            </a:lvl3pPr>
            <a:lvl4pPr marL="1270376" indent="0" algn="ctr">
              <a:buNone/>
              <a:defRPr sz="1482"/>
            </a:lvl4pPr>
            <a:lvl5pPr marL="1693835" indent="0" algn="ctr">
              <a:buNone/>
              <a:defRPr sz="1482"/>
            </a:lvl5pPr>
            <a:lvl6pPr marL="2117293" indent="0" algn="ctr">
              <a:buNone/>
              <a:defRPr sz="1482"/>
            </a:lvl6pPr>
            <a:lvl7pPr marL="2540752" indent="0" algn="ctr">
              <a:buNone/>
              <a:defRPr sz="1482"/>
            </a:lvl7pPr>
            <a:lvl8pPr marL="2964210" indent="0" algn="ctr">
              <a:buNone/>
              <a:defRPr sz="1482"/>
            </a:lvl8pPr>
            <a:lvl9pPr marL="3387669" indent="0" algn="ctr">
              <a:buNone/>
              <a:defRPr sz="148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310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622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8601" y="338163"/>
            <a:ext cx="2054513" cy="53826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063" y="338163"/>
            <a:ext cx="6044436" cy="53826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174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71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00" y="1583488"/>
            <a:ext cx="8218051" cy="2642084"/>
          </a:xfrm>
        </p:spPr>
        <p:txBody>
          <a:bodyPr anchor="b"/>
          <a:lstStyle>
            <a:lvl1pPr>
              <a:defRPr sz="55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00" y="4250567"/>
            <a:ext cx="8218051" cy="1389409"/>
          </a:xfrm>
        </p:spPr>
        <p:txBody>
          <a:bodyPr/>
          <a:lstStyle>
            <a:lvl1pPr marL="0" indent="0">
              <a:buNone/>
              <a:defRPr sz="2223">
                <a:solidFill>
                  <a:schemeClr val="tx1"/>
                </a:solidFill>
              </a:defRPr>
            </a:lvl1pPr>
            <a:lvl2pPr marL="423459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2pPr>
            <a:lvl3pPr marL="84691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3pPr>
            <a:lvl4pPr marL="1270376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4pPr>
            <a:lvl5pPr marL="1693835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5pPr>
            <a:lvl6pPr marL="2117293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6pPr>
            <a:lvl7pPr marL="2540752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7pPr>
            <a:lvl8pPr marL="2964210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8pPr>
            <a:lvl9pPr marL="3387669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8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062" y="1690816"/>
            <a:ext cx="4049474" cy="4030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639" y="1690816"/>
            <a:ext cx="4049474" cy="4030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876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338165"/>
            <a:ext cx="8218051" cy="12276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6304" y="1557022"/>
            <a:ext cx="4030864" cy="763072"/>
          </a:xfrm>
        </p:spPr>
        <p:txBody>
          <a:bodyPr anchor="b"/>
          <a:lstStyle>
            <a:lvl1pPr marL="0" indent="0">
              <a:buNone/>
              <a:defRPr sz="2223" b="1"/>
            </a:lvl1pPr>
            <a:lvl2pPr marL="423459" indent="0">
              <a:buNone/>
              <a:defRPr sz="1852" b="1"/>
            </a:lvl2pPr>
            <a:lvl3pPr marL="846917" indent="0">
              <a:buNone/>
              <a:defRPr sz="1667" b="1"/>
            </a:lvl3pPr>
            <a:lvl4pPr marL="1270376" indent="0">
              <a:buNone/>
              <a:defRPr sz="1482" b="1"/>
            </a:lvl4pPr>
            <a:lvl5pPr marL="1693835" indent="0">
              <a:buNone/>
              <a:defRPr sz="1482" b="1"/>
            </a:lvl5pPr>
            <a:lvl6pPr marL="2117293" indent="0">
              <a:buNone/>
              <a:defRPr sz="1482" b="1"/>
            </a:lvl6pPr>
            <a:lvl7pPr marL="2540752" indent="0">
              <a:buNone/>
              <a:defRPr sz="1482" b="1"/>
            </a:lvl7pPr>
            <a:lvl8pPr marL="2964210" indent="0">
              <a:buNone/>
              <a:defRPr sz="1482" b="1"/>
            </a:lvl8pPr>
            <a:lvl9pPr marL="3387669" indent="0">
              <a:buNone/>
              <a:defRPr sz="14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304" y="2320094"/>
            <a:ext cx="4030864" cy="3412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639" y="1557022"/>
            <a:ext cx="4050715" cy="763072"/>
          </a:xfrm>
        </p:spPr>
        <p:txBody>
          <a:bodyPr anchor="b"/>
          <a:lstStyle>
            <a:lvl1pPr marL="0" indent="0">
              <a:buNone/>
              <a:defRPr sz="2223" b="1"/>
            </a:lvl1pPr>
            <a:lvl2pPr marL="423459" indent="0">
              <a:buNone/>
              <a:defRPr sz="1852" b="1"/>
            </a:lvl2pPr>
            <a:lvl3pPr marL="846917" indent="0">
              <a:buNone/>
              <a:defRPr sz="1667" b="1"/>
            </a:lvl3pPr>
            <a:lvl4pPr marL="1270376" indent="0">
              <a:buNone/>
              <a:defRPr sz="1482" b="1"/>
            </a:lvl4pPr>
            <a:lvl5pPr marL="1693835" indent="0">
              <a:buNone/>
              <a:defRPr sz="1482" b="1"/>
            </a:lvl5pPr>
            <a:lvl6pPr marL="2117293" indent="0">
              <a:buNone/>
              <a:defRPr sz="1482" b="1"/>
            </a:lvl6pPr>
            <a:lvl7pPr marL="2540752" indent="0">
              <a:buNone/>
              <a:defRPr sz="1482" b="1"/>
            </a:lvl7pPr>
            <a:lvl8pPr marL="2964210" indent="0">
              <a:buNone/>
              <a:defRPr sz="1482" b="1"/>
            </a:lvl8pPr>
            <a:lvl9pPr marL="3387669" indent="0">
              <a:buNone/>
              <a:defRPr sz="14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639" y="2320094"/>
            <a:ext cx="4050715" cy="3412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186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02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29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423439"/>
            <a:ext cx="3073084" cy="1482037"/>
          </a:xfrm>
        </p:spPr>
        <p:txBody>
          <a:bodyPr anchor="b"/>
          <a:lstStyle>
            <a:lvl1pPr>
              <a:defRPr sz="29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0715" y="914513"/>
            <a:ext cx="4823639" cy="4513744"/>
          </a:xfrm>
        </p:spPr>
        <p:txBody>
          <a:bodyPr/>
          <a:lstStyle>
            <a:lvl1pPr>
              <a:defRPr sz="2964"/>
            </a:lvl1pPr>
            <a:lvl2pPr>
              <a:defRPr sz="2593"/>
            </a:lvl2pPr>
            <a:lvl3pPr>
              <a:defRPr sz="2223"/>
            </a:lvl3pPr>
            <a:lvl4pPr>
              <a:defRPr sz="1852"/>
            </a:lvl4pPr>
            <a:lvl5pPr>
              <a:defRPr sz="1852"/>
            </a:lvl5pPr>
            <a:lvl6pPr>
              <a:defRPr sz="1852"/>
            </a:lvl6pPr>
            <a:lvl7pPr>
              <a:defRPr sz="1852"/>
            </a:lvl7pPr>
            <a:lvl8pPr>
              <a:defRPr sz="1852"/>
            </a:lvl8pPr>
            <a:lvl9pPr>
              <a:defRPr sz="18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303" y="1905476"/>
            <a:ext cx="3073084" cy="3530131"/>
          </a:xfrm>
        </p:spPr>
        <p:txBody>
          <a:bodyPr/>
          <a:lstStyle>
            <a:lvl1pPr marL="0" indent="0">
              <a:buNone/>
              <a:defRPr sz="1482"/>
            </a:lvl1pPr>
            <a:lvl2pPr marL="423459" indent="0">
              <a:buNone/>
              <a:defRPr sz="1297"/>
            </a:lvl2pPr>
            <a:lvl3pPr marL="846917" indent="0">
              <a:buNone/>
              <a:defRPr sz="1111"/>
            </a:lvl3pPr>
            <a:lvl4pPr marL="1270376" indent="0">
              <a:buNone/>
              <a:defRPr sz="926"/>
            </a:lvl4pPr>
            <a:lvl5pPr marL="1693835" indent="0">
              <a:buNone/>
              <a:defRPr sz="926"/>
            </a:lvl5pPr>
            <a:lvl6pPr marL="2117293" indent="0">
              <a:buNone/>
              <a:defRPr sz="926"/>
            </a:lvl6pPr>
            <a:lvl7pPr marL="2540752" indent="0">
              <a:buNone/>
              <a:defRPr sz="926"/>
            </a:lvl7pPr>
            <a:lvl8pPr marL="2964210" indent="0">
              <a:buNone/>
              <a:defRPr sz="926"/>
            </a:lvl8pPr>
            <a:lvl9pPr marL="3387669" indent="0">
              <a:buNone/>
              <a:defRPr sz="9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02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423439"/>
            <a:ext cx="3073084" cy="1482037"/>
          </a:xfrm>
        </p:spPr>
        <p:txBody>
          <a:bodyPr anchor="b"/>
          <a:lstStyle>
            <a:lvl1pPr>
              <a:defRPr sz="29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0715" y="914513"/>
            <a:ext cx="4823639" cy="4513744"/>
          </a:xfrm>
        </p:spPr>
        <p:txBody>
          <a:bodyPr anchor="t"/>
          <a:lstStyle>
            <a:lvl1pPr marL="0" indent="0">
              <a:buNone/>
              <a:defRPr sz="2964"/>
            </a:lvl1pPr>
            <a:lvl2pPr marL="423459" indent="0">
              <a:buNone/>
              <a:defRPr sz="2593"/>
            </a:lvl2pPr>
            <a:lvl3pPr marL="846917" indent="0">
              <a:buNone/>
              <a:defRPr sz="2223"/>
            </a:lvl3pPr>
            <a:lvl4pPr marL="1270376" indent="0">
              <a:buNone/>
              <a:defRPr sz="1852"/>
            </a:lvl4pPr>
            <a:lvl5pPr marL="1693835" indent="0">
              <a:buNone/>
              <a:defRPr sz="1852"/>
            </a:lvl5pPr>
            <a:lvl6pPr marL="2117293" indent="0">
              <a:buNone/>
              <a:defRPr sz="1852"/>
            </a:lvl6pPr>
            <a:lvl7pPr marL="2540752" indent="0">
              <a:buNone/>
              <a:defRPr sz="1852"/>
            </a:lvl7pPr>
            <a:lvl8pPr marL="2964210" indent="0">
              <a:buNone/>
              <a:defRPr sz="1852"/>
            </a:lvl8pPr>
            <a:lvl9pPr marL="3387669" indent="0">
              <a:buNone/>
              <a:defRPr sz="185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303" y="1905476"/>
            <a:ext cx="3073084" cy="3530131"/>
          </a:xfrm>
        </p:spPr>
        <p:txBody>
          <a:bodyPr/>
          <a:lstStyle>
            <a:lvl1pPr marL="0" indent="0">
              <a:buNone/>
              <a:defRPr sz="1482"/>
            </a:lvl1pPr>
            <a:lvl2pPr marL="423459" indent="0">
              <a:buNone/>
              <a:defRPr sz="1297"/>
            </a:lvl2pPr>
            <a:lvl3pPr marL="846917" indent="0">
              <a:buNone/>
              <a:defRPr sz="1111"/>
            </a:lvl3pPr>
            <a:lvl4pPr marL="1270376" indent="0">
              <a:buNone/>
              <a:defRPr sz="926"/>
            </a:lvl4pPr>
            <a:lvl5pPr marL="1693835" indent="0">
              <a:buNone/>
              <a:defRPr sz="926"/>
            </a:lvl5pPr>
            <a:lvl6pPr marL="2117293" indent="0">
              <a:buNone/>
              <a:defRPr sz="926"/>
            </a:lvl6pPr>
            <a:lvl7pPr marL="2540752" indent="0">
              <a:buNone/>
              <a:defRPr sz="926"/>
            </a:lvl7pPr>
            <a:lvl8pPr marL="2964210" indent="0">
              <a:buNone/>
              <a:defRPr sz="926"/>
            </a:lvl8pPr>
            <a:lvl9pPr marL="3387669" indent="0">
              <a:buNone/>
              <a:defRPr sz="9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3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062" y="338165"/>
            <a:ext cx="8218051" cy="1227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62" y="1690816"/>
            <a:ext cx="8218051" cy="4030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062" y="5886983"/>
            <a:ext cx="214383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56208" y="5886983"/>
            <a:ext cx="321575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9274" y="5886983"/>
            <a:ext cx="214383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63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46917" rtl="0" eaLnBrk="1" latinLnBrk="0" hangingPunct="1">
        <a:lnSpc>
          <a:spcPct val="90000"/>
        </a:lnSpc>
        <a:spcBef>
          <a:spcPct val="0"/>
        </a:spcBef>
        <a:buNone/>
        <a:defRPr sz="40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729" indent="-211729" algn="l" defTabSz="846917" rtl="0" eaLnBrk="1" latinLnBrk="0" hangingPunct="1">
        <a:lnSpc>
          <a:spcPct val="90000"/>
        </a:lnSpc>
        <a:spcBef>
          <a:spcPts val="926"/>
        </a:spcBef>
        <a:buFont typeface="Arial" panose="020B0604020202020204" pitchFamily="34" charset="0"/>
        <a:buChar char="•"/>
        <a:defRPr sz="2593" kern="1200">
          <a:solidFill>
            <a:schemeClr val="tx1"/>
          </a:solidFill>
          <a:latin typeface="+mn-lt"/>
          <a:ea typeface="+mn-ea"/>
          <a:cs typeface="+mn-cs"/>
        </a:defRPr>
      </a:lvl1pPr>
      <a:lvl2pPr marL="635188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2223" kern="1200">
          <a:solidFill>
            <a:schemeClr val="tx1"/>
          </a:solidFill>
          <a:latin typeface="+mn-lt"/>
          <a:ea typeface="+mn-ea"/>
          <a:cs typeface="+mn-cs"/>
        </a:defRPr>
      </a:lvl2pPr>
      <a:lvl3pPr marL="1058647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852" kern="1200">
          <a:solidFill>
            <a:schemeClr val="tx1"/>
          </a:solidFill>
          <a:latin typeface="+mn-lt"/>
          <a:ea typeface="+mn-ea"/>
          <a:cs typeface="+mn-cs"/>
        </a:defRPr>
      </a:lvl3pPr>
      <a:lvl4pPr marL="1482105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905564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329023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752481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3175940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599398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1pPr>
      <a:lvl2pPr marL="423459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2pPr>
      <a:lvl3pPr marL="846917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270376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693835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117293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540752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964210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387669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367B-55E2-41C7-8893-51CC4778E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ar-SA" sz="32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المستوى المتوسط: اختصاصات المحاكم </a:t>
            </a:r>
            <a:r>
              <a:rPr lang="en-US" sz="32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🔍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A51E5-042C-4A36-B802-86EBFF9B6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427747"/>
            <a:ext cx="8218051" cy="4585675"/>
          </a:xfrm>
        </p:spPr>
        <p:txBody>
          <a:bodyPr>
            <a:normAutofit fontScale="70000" lnSpcReduction="20000"/>
          </a:bodyPr>
          <a:lstStyle/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Font typeface="+mj-lt"/>
              <a:buAutoNum type="arabicPeriod" startAt="3"/>
            </a:pPr>
            <a:r>
              <a:rPr lang="ar-SA" sz="1800" b="1" kern="100" dirty="0">
                <a:latin typeface="Aptos"/>
                <a:cs typeface="Arial" panose="020B0604020202020204" pitchFamily="34" charset="0"/>
              </a:rPr>
              <a:t>المحكمة العامة</a:t>
            </a:r>
            <a:r>
              <a:rPr lang="en-US" sz="1800" b="1" kern="100" dirty="0">
                <a:latin typeface="Aptos"/>
                <a:cs typeface="Arial" panose="020B0604020202020204" pitchFamily="34" charset="0"/>
              </a:rPr>
              <a:t> ⚖️</a:t>
            </a:r>
            <a:endParaRPr lang="en-GB" sz="1800" b="1" kern="100" dirty="0">
              <a:latin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latin typeface="Aptos"/>
                <a:cs typeface="Arial" panose="020B0604020202020204" pitchFamily="34" charset="0"/>
              </a:rPr>
              <a:t>أ. الاختصاص النوعي</a:t>
            </a:r>
            <a:endParaRPr lang="en-GB" sz="1800" b="1" kern="100" dirty="0">
              <a:latin typeface="Aptos"/>
              <a:cs typeface="Arial" panose="020B0604020202020204" pitchFamily="34" charset="0"/>
            </a:endParaRPr>
          </a:p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latin typeface="Aptos"/>
                <a:cs typeface="Arial" panose="020B0604020202020204" pitchFamily="34" charset="0"/>
              </a:rPr>
              <a:t>المنازعات المدنية العامة</a:t>
            </a:r>
            <a:endParaRPr lang="en-GB" sz="1800" kern="100" dirty="0">
              <a:latin typeface="Aptos"/>
              <a:cs typeface="Arial" panose="020B0604020202020204" pitchFamily="34" charset="0"/>
            </a:endParaRPr>
          </a:p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latin typeface="Aptos"/>
                <a:cs typeface="Arial" panose="020B0604020202020204" pitchFamily="34" charset="0"/>
              </a:rPr>
              <a:t>دعاوى الملكية العقارية</a:t>
            </a:r>
            <a:endParaRPr lang="en-GB" sz="1800" kern="100" dirty="0">
              <a:latin typeface="Aptos"/>
              <a:cs typeface="Arial" panose="020B0604020202020204" pitchFamily="34" charset="0"/>
            </a:endParaRPr>
          </a:p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latin typeface="Aptos"/>
                <a:cs typeface="Arial" panose="020B0604020202020204" pitchFamily="34" charset="0"/>
              </a:rPr>
              <a:t>النزاعات المالية غير التجارية</a:t>
            </a:r>
            <a:endParaRPr lang="en-GB" sz="1800" kern="100" dirty="0">
              <a:latin typeface="Aptos"/>
              <a:cs typeface="Arial" panose="020B0604020202020204" pitchFamily="34" charset="0"/>
            </a:endParaRPr>
          </a:p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latin typeface="Aptos"/>
                <a:cs typeface="Arial" panose="020B0604020202020204" pitchFamily="34" charset="0"/>
              </a:rPr>
              <a:t>قضايا الضرر والتعويض المدني</a:t>
            </a:r>
            <a:endParaRPr lang="en-GB" sz="1800" kern="100" dirty="0">
              <a:latin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ب</a:t>
            </a:r>
            <a:r>
              <a:rPr lang="ar-SA" sz="1800" b="1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. </a:t>
            </a: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أمثلة</a:t>
            </a:r>
            <a:r>
              <a:rPr lang="ar-SA" sz="1800" b="1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على</a:t>
            </a:r>
            <a:r>
              <a:rPr lang="ar-SA" sz="1800" b="1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القضايا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latin typeface="Aptos"/>
                <a:cs typeface="Arial" panose="020B0604020202020204" pitchFamily="34" charset="0"/>
              </a:rPr>
              <a:t>نزاعات الملكية العقارية</a:t>
            </a:r>
            <a:endParaRPr lang="en-GB" sz="1800" kern="100" dirty="0">
              <a:latin typeface="Aptos"/>
              <a:cs typeface="Arial" panose="020B0604020202020204" pitchFamily="34" charset="0"/>
            </a:endParaRPr>
          </a:p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latin typeface="Aptos"/>
                <a:cs typeface="Arial" panose="020B0604020202020204" pitchFamily="34" charset="0"/>
              </a:rPr>
              <a:t>دعاوى الإيجار السكني</a:t>
            </a:r>
            <a:endParaRPr lang="en-GB" sz="1800" kern="100" dirty="0">
              <a:latin typeface="Aptos"/>
              <a:cs typeface="Arial" panose="020B0604020202020204" pitchFamily="34" charset="0"/>
            </a:endParaRPr>
          </a:p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latin typeface="Aptos"/>
                <a:cs typeface="Arial" panose="020B0604020202020204" pitchFamily="34" charset="0"/>
              </a:rPr>
              <a:t>المطالبات المالية الشخصية</a:t>
            </a:r>
            <a:endParaRPr lang="en-GB" sz="1800" kern="100" dirty="0">
              <a:latin typeface="Aptos"/>
              <a:cs typeface="Arial" panose="020B0604020202020204" pitchFamily="34" charset="0"/>
            </a:endParaRPr>
          </a:p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latin typeface="Aptos"/>
                <a:cs typeface="Arial" panose="020B0604020202020204" pitchFamily="34" charset="0"/>
              </a:rPr>
              <a:t>منازعات المقاولات غير التجارية</a:t>
            </a:r>
            <a:endParaRPr lang="en-US" sz="1800" kern="100" dirty="0">
              <a:latin typeface="Aptos"/>
              <a:cs typeface="Arial" panose="020B0604020202020204" pitchFamily="34" charset="0"/>
            </a:endParaRPr>
          </a:p>
          <a:p>
            <a:pPr marL="0" indent="0" algn="r" rtl="1">
              <a:lnSpc>
                <a:spcPct val="115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endParaRPr lang="en-GB" sz="1800" kern="100" dirty="0">
              <a:latin typeface="Aptos"/>
              <a:cs typeface="Arial" panose="020B0604020202020204" pitchFamily="34" charset="0"/>
            </a:endParaRPr>
          </a:p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Font typeface="+mj-lt"/>
              <a:buAutoNum type="arabicPeriod" startAt="4"/>
            </a:pPr>
            <a:r>
              <a:rPr lang="ar-SA" sz="1800" b="1" kern="100" dirty="0">
                <a:latin typeface="Aptos"/>
                <a:cs typeface="Arial" panose="020B0604020202020204" pitchFamily="34" charset="0"/>
              </a:rPr>
              <a:t>محاكم الأحوال الشخصية </a:t>
            </a:r>
            <a:r>
              <a:rPr lang="en-US" sz="1800" b="1" kern="100" dirty="0">
                <a:latin typeface="Aptos"/>
                <a:cs typeface="Arial" panose="020B0604020202020204" pitchFamily="34" charset="0"/>
              </a:rPr>
              <a:t>👨‍👩‍👧‍👦</a:t>
            </a:r>
            <a:endParaRPr lang="en-GB" sz="1800" b="1" kern="100" dirty="0">
              <a:latin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أ. الاختصاص النوعي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latin typeface="Aptos"/>
                <a:cs typeface="Arial" panose="020B0604020202020204" pitchFamily="34" charset="0"/>
              </a:rPr>
              <a:t>قضايا الزواج والطلاق</a:t>
            </a:r>
            <a:endParaRPr lang="en-GB" sz="1800" kern="100" dirty="0">
              <a:latin typeface="Aptos"/>
              <a:cs typeface="Arial" panose="020B0604020202020204" pitchFamily="34" charset="0"/>
            </a:endParaRPr>
          </a:p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latin typeface="Aptos"/>
                <a:cs typeface="Arial" panose="020B0604020202020204" pitchFamily="34" charset="0"/>
              </a:rPr>
              <a:t>النفقات والحضانة</a:t>
            </a:r>
            <a:endParaRPr lang="en-GB" sz="1800" kern="100" dirty="0">
              <a:latin typeface="Aptos"/>
              <a:cs typeface="Arial" panose="020B0604020202020204" pitchFamily="34" charset="0"/>
            </a:endParaRPr>
          </a:p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latin typeface="Aptos"/>
                <a:cs typeface="Arial" panose="020B0604020202020204" pitchFamily="34" charset="0"/>
              </a:rPr>
              <a:t>الوصايا والمواريث</a:t>
            </a:r>
            <a:endParaRPr lang="en-GB" sz="1800" kern="100" dirty="0">
              <a:latin typeface="Aptos"/>
              <a:cs typeface="Arial" panose="020B0604020202020204" pitchFamily="34" charset="0"/>
            </a:endParaRPr>
          </a:p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latin typeface="Aptos"/>
                <a:cs typeface="Arial" panose="020B0604020202020204" pitchFamily="34" charset="0"/>
              </a:rPr>
              <a:t>الوقف وشؤونه</a:t>
            </a:r>
            <a:endParaRPr lang="en-GB" sz="1800" kern="100" dirty="0">
              <a:latin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ب. أمثلة على القضايا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latin typeface="Aptos"/>
                <a:cs typeface="Arial" panose="020B0604020202020204" pitchFamily="34" charset="0"/>
              </a:rPr>
              <a:t>إثبات الزواج والطلاق</a:t>
            </a:r>
            <a:endParaRPr lang="en-GB" sz="1800" kern="100" dirty="0">
              <a:latin typeface="Aptos"/>
              <a:cs typeface="Arial" panose="020B0604020202020204" pitchFamily="34" charset="0"/>
            </a:endParaRPr>
          </a:p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latin typeface="Aptos"/>
                <a:cs typeface="Arial" panose="020B0604020202020204" pitchFamily="34" charset="0"/>
              </a:rPr>
              <a:t>تعديل النفقة والحضانة</a:t>
            </a:r>
            <a:endParaRPr lang="en-GB" sz="1800" kern="100" dirty="0">
              <a:latin typeface="Aptos"/>
              <a:cs typeface="Arial" panose="020B0604020202020204" pitchFamily="34" charset="0"/>
            </a:endParaRPr>
          </a:p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latin typeface="Aptos"/>
                <a:cs typeface="Arial" panose="020B0604020202020204" pitchFamily="34" charset="0"/>
              </a:rPr>
              <a:t>قسمة التركات</a:t>
            </a:r>
            <a:endParaRPr lang="en-GB" sz="1800" kern="100" dirty="0">
              <a:latin typeface="Aptos"/>
              <a:cs typeface="Arial" panose="020B0604020202020204" pitchFamily="34" charset="0"/>
            </a:endParaRPr>
          </a:p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latin typeface="Aptos"/>
                <a:cs typeface="Arial" panose="020B0604020202020204" pitchFamily="34" charset="0"/>
              </a:rPr>
              <a:t>إثبات الوصية</a:t>
            </a:r>
            <a:endParaRPr lang="en-GB" sz="1800" kern="100" dirty="0">
              <a:latin typeface="Aptos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0716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367B-55E2-41C7-8893-51CC4778E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ar-SA" sz="32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المستوى المتوسط: اختصاصات المحاكم </a:t>
            </a:r>
            <a:r>
              <a:rPr lang="en-US" sz="32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🔍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A51E5-042C-4A36-B802-86EBFF9B6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427747"/>
            <a:ext cx="8218051" cy="4664709"/>
          </a:xfrm>
        </p:spPr>
        <p:txBody>
          <a:bodyPr>
            <a:normAutofit fontScale="70000" lnSpcReduction="20000"/>
          </a:bodyPr>
          <a:lstStyle/>
          <a:p>
            <a:pPr marL="342900" marR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ar-SA" sz="1700" b="1" kern="100" dirty="0">
                <a:latin typeface="Aptos"/>
                <a:cs typeface="Arial" panose="020B0604020202020204" pitchFamily="34" charset="0"/>
              </a:rPr>
              <a:t>المحاكم التجارية </a:t>
            </a:r>
            <a:r>
              <a:rPr lang="en-US" sz="1700" b="1" kern="100" dirty="0">
                <a:latin typeface="Aptos"/>
                <a:cs typeface="Arial" panose="020B0604020202020204" pitchFamily="34" charset="0"/>
              </a:rPr>
              <a:t>💼</a:t>
            </a:r>
            <a:endParaRPr lang="en-GB" sz="1700" b="1" kern="100" dirty="0">
              <a:latin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أ. الاختصاص النوعي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منازعات الأفراد ضد التجار (فوق 500,000 ريال)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منازعات الشركات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دعاوى الإفلاس والتصفية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المنازعات البحرية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ب. أمثلة على القضايا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نزاعات الشركاء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الأوراق التجارية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عقود التوريد التجارية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وكالات الامتياز التجاري</a:t>
            </a:r>
            <a:endParaRPr lang="en-US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131171" marR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ar-SA" sz="1700" b="1" kern="100" dirty="0">
                <a:latin typeface="Aptos"/>
                <a:cs typeface="Arial" panose="020B0604020202020204" pitchFamily="34" charset="0"/>
              </a:rPr>
              <a:t>المحاكم العمالية </a:t>
            </a:r>
            <a:r>
              <a:rPr lang="en-US" sz="1700" b="1" kern="100" dirty="0">
                <a:latin typeface="Aptos"/>
                <a:cs typeface="Arial" panose="020B0604020202020204" pitchFamily="34" charset="0"/>
              </a:rPr>
              <a:t>👷</a:t>
            </a:r>
            <a:endParaRPr lang="en-GB" sz="1700" b="1" kern="100" dirty="0">
              <a:latin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أ. الاختصاص النوعي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منازعات عقود العمل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الحقوق والمستحقات العمالية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إصابات العمل والتعويضات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الفصل من العمل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ب. أمثلة على القضايا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مستحقات نهاية الخدمة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التعويض عن الفصل التعسفي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المنازعات على الرواتب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قضايا الإجازات والبدلات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88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367B-55E2-41C7-8893-51CC4778E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ar-SA" sz="32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المستوى المتوسط: اختصاصات المحاكم </a:t>
            </a:r>
            <a:r>
              <a:rPr lang="en-US" sz="32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🔍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A51E5-042C-4A36-B802-86EBFF9B6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427747"/>
            <a:ext cx="8218051" cy="4664709"/>
          </a:xfrm>
        </p:spPr>
        <p:txBody>
          <a:bodyPr>
            <a:normAutofit fontScale="70000" lnSpcReduction="20000"/>
          </a:bodyPr>
          <a:lstStyle/>
          <a:p>
            <a:pPr marL="342900" marR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المحاكم الجزائية </a:t>
            </a:r>
            <a:r>
              <a:rPr lang="en-US" sz="1800" b="1" kern="100" dirty="0"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👨</a:t>
            </a:r>
            <a:r>
              <a:rPr lang="en-US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‍</a:t>
            </a:r>
            <a:r>
              <a:rPr lang="en-US" sz="1800" b="1" kern="100" dirty="0"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⚖️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أ. الاختصاص النوعي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قضايا الحدود والقصاص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الجرائم التعزيرية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المخالفات الجنائية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الجرائم المعلوماتية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ب. أمثلة على القضايا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قضايا القتل والإيذاء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جرائم المخدرات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جرائم النصب والاحتيال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قضايا الأمن السيبراني</a:t>
            </a:r>
            <a:endParaRPr lang="en-US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131171" marR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8"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محاكم التنفيذ </a:t>
            </a:r>
            <a:r>
              <a:rPr lang="en-US" sz="1800" b="1" kern="100" dirty="0"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📜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أ. الاختصاص النوعي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تنفيذ الأحكام القضائية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تنفيذ السندات التنفيذية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إصدار القرارات التنفيذية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الفصل في منازعات التنفيذ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ب. أمثلة على القضايا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تنفيذ الأحكام المالية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الحجز التنفيذي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منع السفر وحالات الحبس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بيع العقارات المحجوزة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203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1A04-14C6-4B40-BB11-E918B892B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135" y="487026"/>
            <a:ext cx="7979978" cy="1227680"/>
          </a:xfrm>
        </p:spPr>
        <p:txBody>
          <a:bodyPr>
            <a:normAutofit/>
          </a:bodyPr>
          <a:lstStyle/>
          <a:p>
            <a:pPr algn="r"/>
            <a:r>
              <a:rPr lang="ar-SA" sz="3200" b="1" kern="100" dirty="0">
                <a:solidFill>
                  <a:schemeClr val="accent4">
                    <a:lumMod val="50000"/>
                  </a:schemeClr>
                </a:solidFill>
                <a:latin typeface="Aptos"/>
                <a:ea typeface="+mj-ea"/>
                <a:cs typeface="Arial" panose="020B0604020202020204" pitchFamily="34" charset="0"/>
              </a:rPr>
              <a:t>📋 كيف تحدد المحكمة المختصة؟ إليك هذا الدليل:</a:t>
            </a:r>
            <a:endParaRPr lang="en-GB" sz="3200" b="1" kern="100" dirty="0">
              <a:solidFill>
                <a:schemeClr val="accent4">
                  <a:lumMod val="50000"/>
                </a:schemeClr>
              </a:solidFill>
              <a:latin typeface="Aptos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29E99-D03A-4E32-B49C-2315903C3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marR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تحديد نوع النزاع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  □ مدني؟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  □ تجاري؟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  □ عمالي؟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 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131171" marR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النطاق المكاني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  □ موقع المدعى عليه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  □ مكان تنفيذ العقد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  □ موقع العقار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 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131171" marR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القيمة المالية للنزاع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  □ أقل من النصاب المحدد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  □ ضمن النصاب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  □ تجاوز النصاب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📊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الاختصاص النوعي والقيمي: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54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590CA-EBB8-416F-895A-B982D236C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62" y="418375"/>
            <a:ext cx="8218051" cy="1227680"/>
          </a:xfrm>
        </p:spPr>
        <p:txBody>
          <a:bodyPr>
            <a:normAutofit/>
          </a:bodyPr>
          <a:lstStyle/>
          <a:p>
            <a:pPr algn="r" rtl="1"/>
            <a:r>
              <a:rPr lang="ar-SA" sz="36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عزيزي المتدرب، دعنا نفصّل معايير الاختصاص: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28E2C-1F27-4E35-9694-316E5A9B6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1. المحاكم التجارية: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  • النزاعات المقامة من الأفراد ضد التاجر التي تتجاوز (500,000 ريال)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  • جميع منازعات الشركات بغض النظر عن القيمة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  • قضايا الأوراق التجارية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 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💼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مثال تطبيقي: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لديك نزاع تجاري بين شركتين قيمته 150,000 ريال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القرار: تخت به المحكمة التجارية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r>
              <a:rPr lang="ar-SA" sz="1800" dirty="0">
                <a:effectLst/>
                <a:latin typeface="Aptos"/>
                <a:ea typeface="Aptos"/>
                <a:cs typeface="Arial" panose="020B0604020202020204" pitchFamily="34" charset="0"/>
              </a:rPr>
              <a:t>السبب: جميع منازعات الشركات بغض النظر عن القيمة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1544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FF305-EB1A-4B34-8893-71981140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43583-8463-4CDE-B75D-9E13375F5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946485"/>
            <a:ext cx="8218051" cy="4924926"/>
          </a:xfrm>
        </p:spPr>
        <p:txBody>
          <a:bodyPr>
            <a:normAutofit fontScale="85000" lnSpcReduction="20000"/>
          </a:bodyPr>
          <a:lstStyle/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2. المحاكم العمالية: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  • جميع المنازعات العمالية مهما كانت قيمتها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  • الاعتراض على قرارات الجزاءات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  • دعاوى التعويض العمالي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 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⚖️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قواعد مهمة في الاختصاص: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1. العبرة بقيمة الطلب الأصلي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2. الطلبات المرتبطة تتبع الطلب الأساسي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3. الطلبات المتعددة تُجمع لتحديد النصاب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 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✍️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تطبيق عملي: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حلل معي هذه الحالة: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عامل يطالب بـ: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- رواتب متأخرة (30,000 ريال)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- تعويض عن الفصل (50,000 ريال)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- مكافأة نهاية خدمة (20,000 ريال)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 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التحليل: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- تُجمع المطالبات = 100,000 ريال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- الاختصاص: المحكمة العمالية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- السبب: طبيعة النزاع عمالية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algn="r" rt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783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1870</TotalTime>
  <Words>478</Words>
  <Application>Microsoft Office PowerPoint</Application>
  <PresentationFormat>Custom</PresentationFormat>
  <Paragraphs>120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Aptos</vt:lpstr>
      <vt:lpstr>Arial</vt:lpstr>
      <vt:lpstr>Calibri</vt:lpstr>
      <vt:lpstr>Calibri Light</vt:lpstr>
      <vt:lpstr>Segoe UI Emoji</vt:lpstr>
      <vt:lpstr>Symbol</vt:lpstr>
      <vt:lpstr>Office Theme</vt:lpstr>
      <vt:lpstr>المستوى المتوسط: اختصاصات المحاكم 🔍</vt:lpstr>
      <vt:lpstr>المستوى المتوسط: اختصاصات المحاكم 🔍</vt:lpstr>
      <vt:lpstr>المستوى المتوسط: اختصاصات المحاكم 🔍</vt:lpstr>
      <vt:lpstr>📋 كيف تحدد المحكمة المختصة؟ إليك هذا الدليل:</vt:lpstr>
      <vt:lpstr>عزيزي المتدرب، دعنا نفصّل معايير الاختصاص: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Israa</dc:creator>
  <cp:lastModifiedBy>Israa</cp:lastModifiedBy>
  <cp:revision>306</cp:revision>
  <dcterms:created xsi:type="dcterms:W3CDTF">2024-11-25T19:40:16Z</dcterms:created>
  <dcterms:modified xsi:type="dcterms:W3CDTF">2024-12-04T19:53:45Z</dcterms:modified>
</cp:coreProperties>
</file>