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
  </p:notesMasterIdLst>
  <p:sldIdLst>
    <p:sldId id="467" r:id="rId2"/>
    <p:sldId id="468" r:id="rId3"/>
    <p:sldId id="469" r:id="rId4"/>
    <p:sldId id="470" r:id="rId5"/>
    <p:sldId id="471" r:id="rId6"/>
  </p:sldIdLst>
  <p:sldSz cx="9528175" cy="6351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raa" initials="I" lastIdx="1" clrIdx="0">
    <p:extLst>
      <p:ext uri="{19B8F6BF-5375-455C-9EA6-DF929625EA0E}">
        <p15:presenceInfo xmlns:p15="http://schemas.microsoft.com/office/powerpoint/2012/main" userId="Isra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A9A9"/>
    <a:srgbClr val="EDDA87"/>
    <a:srgbClr val="C0A35D"/>
    <a:srgbClr val="C7A960"/>
    <a:srgbClr val="AF8432"/>
    <a:srgbClr val="9E9E9E"/>
    <a:srgbClr val="EBEBEB"/>
    <a:srgbClr val="9F9F9F"/>
    <a:srgbClr val="9A7C45"/>
    <a:srgbClr val="A78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86" autoAdjust="0"/>
    <p:restoredTop sz="94660"/>
  </p:normalViewPr>
  <p:slideViewPr>
    <p:cSldViewPr snapToGrid="0">
      <p:cViewPr varScale="1">
        <p:scale>
          <a:sx n="78" d="100"/>
          <a:sy n="78" d="100"/>
        </p:scale>
        <p:origin x="4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AAF09-235E-41A7-9D4D-FE38C809E8D3}" type="datetimeFigureOut">
              <a:rPr lang="en-GB" smtClean="0"/>
              <a:t>04/12/2024</a:t>
            </a:fld>
            <a:endParaRPr lang="en-GB"/>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5B812-346D-43E2-A93A-DC658E37F2AB}" type="slidenum">
              <a:rPr lang="en-GB" smtClean="0"/>
              <a:t>‹#›</a:t>
            </a:fld>
            <a:endParaRPr lang="en-GB"/>
          </a:p>
        </p:txBody>
      </p:sp>
    </p:spTree>
    <p:extLst>
      <p:ext uri="{BB962C8B-B14F-4D97-AF65-F5344CB8AC3E}">
        <p14:creationId xmlns:p14="http://schemas.microsoft.com/office/powerpoint/2010/main" val="3756891976"/>
      </p:ext>
    </p:extLst>
  </p:cSld>
  <p:clrMap bg1="lt1" tx1="dk1" bg2="lt2" tx2="dk2" accent1="accent1" accent2="accent2" accent3="accent3" accent4="accent4" accent5="accent5" accent6="accent6" hlink="hlink" folHlink="folHlink"/>
  <p:notesStyle>
    <a:lvl1pPr marL="0" algn="l" defTabSz="762152" rtl="0" eaLnBrk="1" latinLnBrk="0" hangingPunct="1">
      <a:defRPr sz="1000" kern="1200">
        <a:solidFill>
          <a:schemeClr val="tx1"/>
        </a:solidFill>
        <a:latin typeface="+mn-lt"/>
        <a:ea typeface="+mn-ea"/>
        <a:cs typeface="+mn-cs"/>
      </a:defRPr>
    </a:lvl1pPr>
    <a:lvl2pPr marL="381076" algn="l" defTabSz="762152" rtl="0" eaLnBrk="1" latinLnBrk="0" hangingPunct="1">
      <a:defRPr sz="1000" kern="1200">
        <a:solidFill>
          <a:schemeClr val="tx1"/>
        </a:solidFill>
        <a:latin typeface="+mn-lt"/>
        <a:ea typeface="+mn-ea"/>
        <a:cs typeface="+mn-cs"/>
      </a:defRPr>
    </a:lvl2pPr>
    <a:lvl3pPr marL="762152" algn="l" defTabSz="762152" rtl="0" eaLnBrk="1" latinLnBrk="0" hangingPunct="1">
      <a:defRPr sz="1000" kern="1200">
        <a:solidFill>
          <a:schemeClr val="tx1"/>
        </a:solidFill>
        <a:latin typeface="+mn-lt"/>
        <a:ea typeface="+mn-ea"/>
        <a:cs typeface="+mn-cs"/>
      </a:defRPr>
    </a:lvl3pPr>
    <a:lvl4pPr marL="1143229" algn="l" defTabSz="762152" rtl="0" eaLnBrk="1" latinLnBrk="0" hangingPunct="1">
      <a:defRPr sz="1000" kern="1200">
        <a:solidFill>
          <a:schemeClr val="tx1"/>
        </a:solidFill>
        <a:latin typeface="+mn-lt"/>
        <a:ea typeface="+mn-ea"/>
        <a:cs typeface="+mn-cs"/>
      </a:defRPr>
    </a:lvl4pPr>
    <a:lvl5pPr marL="1524305" algn="l" defTabSz="762152" rtl="0" eaLnBrk="1" latinLnBrk="0" hangingPunct="1">
      <a:defRPr sz="1000" kern="1200">
        <a:solidFill>
          <a:schemeClr val="tx1"/>
        </a:solidFill>
        <a:latin typeface="+mn-lt"/>
        <a:ea typeface="+mn-ea"/>
        <a:cs typeface="+mn-cs"/>
      </a:defRPr>
    </a:lvl5pPr>
    <a:lvl6pPr marL="1905381" algn="l" defTabSz="762152" rtl="0" eaLnBrk="1" latinLnBrk="0" hangingPunct="1">
      <a:defRPr sz="1000" kern="1200">
        <a:solidFill>
          <a:schemeClr val="tx1"/>
        </a:solidFill>
        <a:latin typeface="+mn-lt"/>
        <a:ea typeface="+mn-ea"/>
        <a:cs typeface="+mn-cs"/>
      </a:defRPr>
    </a:lvl6pPr>
    <a:lvl7pPr marL="2286457" algn="l" defTabSz="762152" rtl="0" eaLnBrk="1" latinLnBrk="0" hangingPunct="1">
      <a:defRPr sz="1000" kern="1200">
        <a:solidFill>
          <a:schemeClr val="tx1"/>
        </a:solidFill>
        <a:latin typeface="+mn-lt"/>
        <a:ea typeface="+mn-ea"/>
        <a:cs typeface="+mn-cs"/>
      </a:defRPr>
    </a:lvl7pPr>
    <a:lvl8pPr marL="2667533" algn="l" defTabSz="762152" rtl="0" eaLnBrk="1" latinLnBrk="0" hangingPunct="1">
      <a:defRPr sz="1000" kern="1200">
        <a:solidFill>
          <a:schemeClr val="tx1"/>
        </a:solidFill>
        <a:latin typeface="+mn-lt"/>
        <a:ea typeface="+mn-ea"/>
        <a:cs typeface="+mn-cs"/>
      </a:defRPr>
    </a:lvl8pPr>
    <a:lvl9pPr marL="3048610" algn="l" defTabSz="762152"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613" y="1039485"/>
            <a:ext cx="8098949" cy="2211294"/>
          </a:xfrm>
        </p:spPr>
        <p:txBody>
          <a:bodyPr anchor="b"/>
          <a:lstStyle>
            <a:lvl1pPr algn="ctr">
              <a:defRPr sz="5557"/>
            </a:lvl1pPr>
          </a:lstStyle>
          <a:p>
            <a:r>
              <a:rPr lang="en-US"/>
              <a:t>Click to edit Master title style</a:t>
            </a:r>
            <a:endParaRPr lang="en-US" dirty="0"/>
          </a:p>
        </p:txBody>
      </p:sp>
      <p:sp>
        <p:nvSpPr>
          <p:cNvPr id="3" name="Subtitle 2"/>
          <p:cNvSpPr>
            <a:spLocks noGrp="1"/>
          </p:cNvSpPr>
          <p:nvPr>
            <p:ph type="subTitle" idx="1"/>
          </p:nvPr>
        </p:nvSpPr>
        <p:spPr>
          <a:xfrm>
            <a:off x="1191022" y="3336055"/>
            <a:ext cx="7146131" cy="1533496"/>
          </a:xfrm>
        </p:spPr>
        <p:txBody>
          <a:bodyPr/>
          <a:lstStyle>
            <a:lvl1pPr marL="0" indent="0" algn="ctr">
              <a:buNone/>
              <a:defRPr sz="2223"/>
            </a:lvl1pPr>
            <a:lvl2pPr marL="423459" indent="0" algn="ctr">
              <a:buNone/>
              <a:defRPr sz="1852"/>
            </a:lvl2pPr>
            <a:lvl3pPr marL="846917" indent="0" algn="ctr">
              <a:buNone/>
              <a:defRPr sz="1667"/>
            </a:lvl3pPr>
            <a:lvl4pPr marL="1270376" indent="0" algn="ctr">
              <a:buNone/>
              <a:defRPr sz="1482"/>
            </a:lvl4pPr>
            <a:lvl5pPr marL="1693835" indent="0" algn="ctr">
              <a:buNone/>
              <a:defRPr sz="1482"/>
            </a:lvl5pPr>
            <a:lvl6pPr marL="2117293" indent="0" algn="ctr">
              <a:buNone/>
              <a:defRPr sz="1482"/>
            </a:lvl6pPr>
            <a:lvl7pPr marL="2540752" indent="0" algn="ctr">
              <a:buNone/>
              <a:defRPr sz="1482"/>
            </a:lvl7pPr>
            <a:lvl8pPr marL="2964210" indent="0" algn="ctr">
              <a:buNone/>
              <a:defRPr sz="1482"/>
            </a:lvl8pPr>
            <a:lvl9pPr marL="3387669"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5503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268062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8601" y="338163"/>
            <a:ext cx="2054513" cy="53826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5063" y="338163"/>
            <a:ext cx="6044436" cy="53826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35217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86171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0100" y="1583488"/>
            <a:ext cx="8218051" cy="2642084"/>
          </a:xfrm>
        </p:spPr>
        <p:txBody>
          <a:bodyPr anchor="b"/>
          <a:lstStyle>
            <a:lvl1pPr>
              <a:defRPr sz="5557"/>
            </a:lvl1pPr>
          </a:lstStyle>
          <a:p>
            <a:r>
              <a:rPr lang="en-US"/>
              <a:t>Click to edit Master title style</a:t>
            </a:r>
            <a:endParaRPr lang="en-US" dirty="0"/>
          </a:p>
        </p:txBody>
      </p:sp>
      <p:sp>
        <p:nvSpPr>
          <p:cNvPr id="3" name="Text Placeholder 2"/>
          <p:cNvSpPr>
            <a:spLocks noGrp="1"/>
          </p:cNvSpPr>
          <p:nvPr>
            <p:ph type="body" idx="1"/>
          </p:nvPr>
        </p:nvSpPr>
        <p:spPr>
          <a:xfrm>
            <a:off x="650100" y="4250567"/>
            <a:ext cx="8218051" cy="1389409"/>
          </a:xfrm>
        </p:spPr>
        <p:txBody>
          <a:bodyPr/>
          <a:lstStyle>
            <a:lvl1pPr marL="0" indent="0">
              <a:buNone/>
              <a:defRPr sz="2223">
                <a:solidFill>
                  <a:schemeClr val="tx1"/>
                </a:solidFill>
              </a:defRPr>
            </a:lvl1pPr>
            <a:lvl2pPr marL="423459" indent="0">
              <a:buNone/>
              <a:defRPr sz="1852">
                <a:solidFill>
                  <a:schemeClr val="tx1">
                    <a:tint val="75000"/>
                  </a:schemeClr>
                </a:solidFill>
              </a:defRPr>
            </a:lvl2pPr>
            <a:lvl3pPr marL="846917" indent="0">
              <a:buNone/>
              <a:defRPr sz="1667">
                <a:solidFill>
                  <a:schemeClr val="tx1">
                    <a:tint val="75000"/>
                  </a:schemeClr>
                </a:solidFill>
              </a:defRPr>
            </a:lvl3pPr>
            <a:lvl4pPr marL="1270376" indent="0">
              <a:buNone/>
              <a:defRPr sz="1482">
                <a:solidFill>
                  <a:schemeClr val="tx1">
                    <a:tint val="75000"/>
                  </a:schemeClr>
                </a:solidFill>
              </a:defRPr>
            </a:lvl4pPr>
            <a:lvl5pPr marL="1693835" indent="0">
              <a:buNone/>
              <a:defRPr sz="1482">
                <a:solidFill>
                  <a:schemeClr val="tx1">
                    <a:tint val="75000"/>
                  </a:schemeClr>
                </a:solidFill>
              </a:defRPr>
            </a:lvl5pPr>
            <a:lvl6pPr marL="2117293" indent="0">
              <a:buNone/>
              <a:defRPr sz="1482">
                <a:solidFill>
                  <a:schemeClr val="tx1">
                    <a:tint val="75000"/>
                  </a:schemeClr>
                </a:solidFill>
              </a:defRPr>
            </a:lvl6pPr>
            <a:lvl7pPr marL="2540752" indent="0">
              <a:buNone/>
              <a:defRPr sz="1482">
                <a:solidFill>
                  <a:schemeClr val="tx1">
                    <a:tint val="75000"/>
                  </a:schemeClr>
                </a:solidFill>
              </a:defRPr>
            </a:lvl7pPr>
            <a:lvl8pPr marL="2964210" indent="0">
              <a:buNone/>
              <a:defRPr sz="1482">
                <a:solidFill>
                  <a:schemeClr val="tx1">
                    <a:tint val="75000"/>
                  </a:schemeClr>
                </a:solidFill>
              </a:defRPr>
            </a:lvl8pPr>
            <a:lvl9pPr marL="3387669"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2798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55062" y="1690816"/>
            <a:ext cx="4049474" cy="403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23639" y="1690816"/>
            <a:ext cx="4049474" cy="403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87787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6303" y="338165"/>
            <a:ext cx="8218051" cy="12276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56304" y="1557022"/>
            <a:ext cx="4030864" cy="763072"/>
          </a:xfrm>
        </p:spPr>
        <p:txBody>
          <a:bodyPr anchor="b"/>
          <a:lstStyle>
            <a:lvl1pPr marL="0" indent="0">
              <a:buNone/>
              <a:defRPr sz="2223" b="1"/>
            </a:lvl1pPr>
            <a:lvl2pPr marL="423459" indent="0">
              <a:buNone/>
              <a:defRPr sz="1852" b="1"/>
            </a:lvl2pPr>
            <a:lvl3pPr marL="846917" indent="0">
              <a:buNone/>
              <a:defRPr sz="1667" b="1"/>
            </a:lvl3pPr>
            <a:lvl4pPr marL="1270376" indent="0">
              <a:buNone/>
              <a:defRPr sz="1482" b="1"/>
            </a:lvl4pPr>
            <a:lvl5pPr marL="1693835" indent="0">
              <a:buNone/>
              <a:defRPr sz="1482" b="1"/>
            </a:lvl5pPr>
            <a:lvl6pPr marL="2117293" indent="0">
              <a:buNone/>
              <a:defRPr sz="1482" b="1"/>
            </a:lvl6pPr>
            <a:lvl7pPr marL="2540752" indent="0">
              <a:buNone/>
              <a:defRPr sz="1482" b="1"/>
            </a:lvl7pPr>
            <a:lvl8pPr marL="2964210" indent="0">
              <a:buNone/>
              <a:defRPr sz="1482" b="1"/>
            </a:lvl8pPr>
            <a:lvl9pPr marL="3387669" indent="0">
              <a:buNone/>
              <a:defRPr sz="1482" b="1"/>
            </a:lvl9pPr>
          </a:lstStyle>
          <a:p>
            <a:pPr lvl="0"/>
            <a:r>
              <a:rPr lang="en-US"/>
              <a:t>Click to edit Master text styles</a:t>
            </a:r>
          </a:p>
        </p:txBody>
      </p:sp>
      <p:sp>
        <p:nvSpPr>
          <p:cNvPr id="4" name="Content Placeholder 3"/>
          <p:cNvSpPr>
            <a:spLocks noGrp="1"/>
          </p:cNvSpPr>
          <p:nvPr>
            <p:ph sz="half" idx="2"/>
          </p:nvPr>
        </p:nvSpPr>
        <p:spPr>
          <a:xfrm>
            <a:off x="656304" y="2320094"/>
            <a:ext cx="4030864" cy="3412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3639" y="1557022"/>
            <a:ext cx="4050715" cy="763072"/>
          </a:xfrm>
        </p:spPr>
        <p:txBody>
          <a:bodyPr anchor="b"/>
          <a:lstStyle>
            <a:lvl1pPr marL="0" indent="0">
              <a:buNone/>
              <a:defRPr sz="2223" b="1"/>
            </a:lvl1pPr>
            <a:lvl2pPr marL="423459" indent="0">
              <a:buNone/>
              <a:defRPr sz="1852" b="1"/>
            </a:lvl2pPr>
            <a:lvl3pPr marL="846917" indent="0">
              <a:buNone/>
              <a:defRPr sz="1667" b="1"/>
            </a:lvl3pPr>
            <a:lvl4pPr marL="1270376" indent="0">
              <a:buNone/>
              <a:defRPr sz="1482" b="1"/>
            </a:lvl4pPr>
            <a:lvl5pPr marL="1693835" indent="0">
              <a:buNone/>
              <a:defRPr sz="1482" b="1"/>
            </a:lvl5pPr>
            <a:lvl6pPr marL="2117293" indent="0">
              <a:buNone/>
              <a:defRPr sz="1482" b="1"/>
            </a:lvl6pPr>
            <a:lvl7pPr marL="2540752" indent="0">
              <a:buNone/>
              <a:defRPr sz="1482" b="1"/>
            </a:lvl7pPr>
            <a:lvl8pPr marL="2964210" indent="0">
              <a:buNone/>
              <a:defRPr sz="1482" b="1"/>
            </a:lvl8pPr>
            <a:lvl9pPr marL="3387669" indent="0">
              <a:buNone/>
              <a:defRPr sz="1482" b="1"/>
            </a:lvl9pPr>
          </a:lstStyle>
          <a:p>
            <a:pPr lvl="0"/>
            <a:r>
              <a:rPr lang="en-US"/>
              <a:t>Click to edit Master text styles</a:t>
            </a:r>
          </a:p>
        </p:txBody>
      </p:sp>
      <p:sp>
        <p:nvSpPr>
          <p:cNvPr id="6" name="Content Placeholder 5"/>
          <p:cNvSpPr>
            <a:spLocks noGrp="1"/>
          </p:cNvSpPr>
          <p:nvPr>
            <p:ph sz="quarter" idx="4"/>
          </p:nvPr>
        </p:nvSpPr>
        <p:spPr>
          <a:xfrm>
            <a:off x="4823639" y="2320094"/>
            <a:ext cx="4050715" cy="3412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1EDF91-0AF9-44CB-922B-5F0BD5AAB1A2}" type="datetimeFigureOut">
              <a:rPr lang="en-GB" smtClean="0"/>
              <a:t>04/12/2024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40818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1EDF91-0AF9-44CB-922B-5F0BD5AAB1A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11302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EDF91-0AF9-44CB-922B-5F0BD5AAB1A2}"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99129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6303" y="423439"/>
            <a:ext cx="3073084" cy="1482037"/>
          </a:xfrm>
        </p:spPr>
        <p:txBody>
          <a:bodyPr anchor="b"/>
          <a:lstStyle>
            <a:lvl1pPr>
              <a:defRPr sz="2964"/>
            </a:lvl1pPr>
          </a:lstStyle>
          <a:p>
            <a:r>
              <a:rPr lang="en-US"/>
              <a:t>Click to edit Master title style</a:t>
            </a:r>
            <a:endParaRPr lang="en-US" dirty="0"/>
          </a:p>
        </p:txBody>
      </p:sp>
      <p:sp>
        <p:nvSpPr>
          <p:cNvPr id="3" name="Content Placeholder 2"/>
          <p:cNvSpPr>
            <a:spLocks noGrp="1"/>
          </p:cNvSpPr>
          <p:nvPr>
            <p:ph idx="1"/>
          </p:nvPr>
        </p:nvSpPr>
        <p:spPr>
          <a:xfrm>
            <a:off x="4050715" y="914513"/>
            <a:ext cx="4823639" cy="4513744"/>
          </a:xfrm>
        </p:spPr>
        <p:txBody>
          <a:bodyPr/>
          <a:lstStyle>
            <a:lvl1pPr>
              <a:defRPr sz="2964"/>
            </a:lvl1pPr>
            <a:lvl2pPr>
              <a:defRPr sz="2593"/>
            </a:lvl2pPr>
            <a:lvl3pPr>
              <a:defRPr sz="2223"/>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6303" y="1905476"/>
            <a:ext cx="3073084" cy="3530131"/>
          </a:xfrm>
        </p:spPr>
        <p:txBody>
          <a:bodyPr/>
          <a:lstStyle>
            <a:lvl1pPr marL="0" indent="0">
              <a:buNone/>
              <a:defRPr sz="1482"/>
            </a:lvl1pPr>
            <a:lvl2pPr marL="423459" indent="0">
              <a:buNone/>
              <a:defRPr sz="1297"/>
            </a:lvl2pPr>
            <a:lvl3pPr marL="846917" indent="0">
              <a:buNone/>
              <a:defRPr sz="1111"/>
            </a:lvl3pPr>
            <a:lvl4pPr marL="1270376" indent="0">
              <a:buNone/>
              <a:defRPr sz="926"/>
            </a:lvl4pPr>
            <a:lvl5pPr marL="1693835" indent="0">
              <a:buNone/>
              <a:defRPr sz="926"/>
            </a:lvl5pPr>
            <a:lvl6pPr marL="2117293" indent="0">
              <a:buNone/>
              <a:defRPr sz="926"/>
            </a:lvl6pPr>
            <a:lvl7pPr marL="2540752" indent="0">
              <a:buNone/>
              <a:defRPr sz="926"/>
            </a:lvl7pPr>
            <a:lvl8pPr marL="2964210" indent="0">
              <a:buNone/>
              <a:defRPr sz="926"/>
            </a:lvl8pPr>
            <a:lvl9pPr marL="3387669"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231702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6303" y="423439"/>
            <a:ext cx="3073084" cy="1482037"/>
          </a:xfrm>
        </p:spPr>
        <p:txBody>
          <a:bodyPr anchor="b"/>
          <a:lstStyle>
            <a:lvl1pPr>
              <a:defRPr sz="2964"/>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0715" y="914513"/>
            <a:ext cx="4823639" cy="4513744"/>
          </a:xfrm>
        </p:spPr>
        <p:txBody>
          <a:bodyPr anchor="t"/>
          <a:lstStyle>
            <a:lvl1pPr marL="0" indent="0">
              <a:buNone/>
              <a:defRPr sz="2964"/>
            </a:lvl1pPr>
            <a:lvl2pPr marL="423459" indent="0">
              <a:buNone/>
              <a:defRPr sz="2593"/>
            </a:lvl2pPr>
            <a:lvl3pPr marL="846917" indent="0">
              <a:buNone/>
              <a:defRPr sz="2223"/>
            </a:lvl3pPr>
            <a:lvl4pPr marL="1270376" indent="0">
              <a:buNone/>
              <a:defRPr sz="1852"/>
            </a:lvl4pPr>
            <a:lvl5pPr marL="1693835" indent="0">
              <a:buNone/>
              <a:defRPr sz="1852"/>
            </a:lvl5pPr>
            <a:lvl6pPr marL="2117293" indent="0">
              <a:buNone/>
              <a:defRPr sz="1852"/>
            </a:lvl6pPr>
            <a:lvl7pPr marL="2540752" indent="0">
              <a:buNone/>
              <a:defRPr sz="1852"/>
            </a:lvl7pPr>
            <a:lvl8pPr marL="2964210" indent="0">
              <a:buNone/>
              <a:defRPr sz="1852"/>
            </a:lvl8pPr>
            <a:lvl9pPr marL="3387669" indent="0">
              <a:buNone/>
              <a:defRPr sz="1852"/>
            </a:lvl9pPr>
          </a:lstStyle>
          <a:p>
            <a:r>
              <a:rPr lang="en-US"/>
              <a:t>Click icon to add picture</a:t>
            </a:r>
            <a:endParaRPr lang="en-US" dirty="0"/>
          </a:p>
        </p:txBody>
      </p:sp>
      <p:sp>
        <p:nvSpPr>
          <p:cNvPr id="4" name="Text Placeholder 3"/>
          <p:cNvSpPr>
            <a:spLocks noGrp="1"/>
          </p:cNvSpPr>
          <p:nvPr>
            <p:ph type="body" sz="half" idx="2"/>
          </p:nvPr>
        </p:nvSpPr>
        <p:spPr>
          <a:xfrm>
            <a:off x="656303" y="1905476"/>
            <a:ext cx="3073084" cy="3530131"/>
          </a:xfrm>
        </p:spPr>
        <p:txBody>
          <a:bodyPr/>
          <a:lstStyle>
            <a:lvl1pPr marL="0" indent="0">
              <a:buNone/>
              <a:defRPr sz="1482"/>
            </a:lvl1pPr>
            <a:lvl2pPr marL="423459" indent="0">
              <a:buNone/>
              <a:defRPr sz="1297"/>
            </a:lvl2pPr>
            <a:lvl3pPr marL="846917" indent="0">
              <a:buNone/>
              <a:defRPr sz="1111"/>
            </a:lvl3pPr>
            <a:lvl4pPr marL="1270376" indent="0">
              <a:buNone/>
              <a:defRPr sz="926"/>
            </a:lvl4pPr>
            <a:lvl5pPr marL="1693835" indent="0">
              <a:buNone/>
              <a:defRPr sz="926"/>
            </a:lvl5pPr>
            <a:lvl6pPr marL="2117293" indent="0">
              <a:buNone/>
              <a:defRPr sz="926"/>
            </a:lvl6pPr>
            <a:lvl7pPr marL="2540752" indent="0">
              <a:buNone/>
              <a:defRPr sz="926"/>
            </a:lvl7pPr>
            <a:lvl8pPr marL="2964210" indent="0">
              <a:buNone/>
              <a:defRPr sz="926"/>
            </a:lvl8pPr>
            <a:lvl9pPr marL="3387669"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5103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062" y="338165"/>
            <a:ext cx="8218051" cy="1227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55062" y="1690816"/>
            <a:ext cx="8218051" cy="4030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062" y="5886983"/>
            <a:ext cx="2143839" cy="338163"/>
          </a:xfrm>
          <a:prstGeom prst="rect">
            <a:avLst/>
          </a:prstGeom>
        </p:spPr>
        <p:txBody>
          <a:bodyPr vert="horz" lIns="91440" tIns="45720" rIns="91440" bIns="45720" rtlCol="0" anchor="ctr"/>
          <a:lstStyle>
            <a:lvl1pPr algn="l">
              <a:defRPr sz="1111">
                <a:solidFill>
                  <a:schemeClr val="tx1">
                    <a:tint val="75000"/>
                  </a:schemeClr>
                </a:solidFill>
              </a:defRPr>
            </a:lvl1pPr>
          </a:lstStyle>
          <a:p>
            <a:fld id="{311EDF91-0AF9-44CB-922B-5F0BD5AAB1A2}" type="datetimeFigureOut">
              <a:rPr lang="en-GB" smtClean="0"/>
              <a:t>04/12/2024</a:t>
            </a:fld>
            <a:endParaRPr lang="en-GB"/>
          </a:p>
        </p:txBody>
      </p:sp>
      <p:sp>
        <p:nvSpPr>
          <p:cNvPr id="5" name="Footer Placeholder 4"/>
          <p:cNvSpPr>
            <a:spLocks noGrp="1"/>
          </p:cNvSpPr>
          <p:nvPr>
            <p:ph type="ftr" sz="quarter" idx="3"/>
          </p:nvPr>
        </p:nvSpPr>
        <p:spPr>
          <a:xfrm>
            <a:off x="3156208" y="5886983"/>
            <a:ext cx="3215759" cy="338163"/>
          </a:xfrm>
          <a:prstGeom prst="rect">
            <a:avLst/>
          </a:prstGeom>
        </p:spPr>
        <p:txBody>
          <a:bodyPr vert="horz" lIns="91440" tIns="45720" rIns="91440" bIns="45720" rtlCol="0" anchor="ctr"/>
          <a:lstStyle>
            <a:lvl1pPr algn="ctr">
              <a:defRPr sz="111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729274" y="5886983"/>
            <a:ext cx="2143839" cy="338163"/>
          </a:xfrm>
          <a:prstGeom prst="rect">
            <a:avLst/>
          </a:prstGeom>
        </p:spPr>
        <p:txBody>
          <a:bodyPr vert="horz" lIns="91440" tIns="45720" rIns="91440" bIns="45720" rtlCol="0" anchor="ctr"/>
          <a:lstStyle>
            <a:lvl1pPr algn="r">
              <a:defRPr sz="1111">
                <a:solidFill>
                  <a:schemeClr val="tx1">
                    <a:tint val="75000"/>
                  </a:schemeClr>
                </a:solidFill>
              </a:defRPr>
            </a:lvl1pPr>
          </a:lstStyle>
          <a:p>
            <a:fld id="{FD908B5E-224B-465A-81AF-57A9F2F33673}" type="slidenum">
              <a:rPr lang="en-GB" smtClean="0"/>
              <a:t>‹#›</a:t>
            </a:fld>
            <a:endParaRPr lang="en-GB"/>
          </a:p>
        </p:txBody>
      </p:sp>
    </p:spTree>
    <p:extLst>
      <p:ext uri="{BB962C8B-B14F-4D97-AF65-F5344CB8AC3E}">
        <p14:creationId xmlns:p14="http://schemas.microsoft.com/office/powerpoint/2010/main" val="3241631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846917" rtl="0" eaLnBrk="1" latinLnBrk="0" hangingPunct="1">
        <a:lnSpc>
          <a:spcPct val="90000"/>
        </a:lnSpc>
        <a:spcBef>
          <a:spcPct val="0"/>
        </a:spcBef>
        <a:buNone/>
        <a:defRPr sz="4075" kern="1200">
          <a:solidFill>
            <a:schemeClr val="tx1"/>
          </a:solidFill>
          <a:latin typeface="+mj-lt"/>
          <a:ea typeface="+mj-ea"/>
          <a:cs typeface="+mj-cs"/>
        </a:defRPr>
      </a:lvl1pPr>
    </p:titleStyle>
    <p:bodyStyle>
      <a:lvl1pPr marL="211729" indent="-211729" algn="l" defTabSz="846917" rtl="0" eaLnBrk="1" latinLnBrk="0" hangingPunct="1">
        <a:lnSpc>
          <a:spcPct val="90000"/>
        </a:lnSpc>
        <a:spcBef>
          <a:spcPts val="926"/>
        </a:spcBef>
        <a:buFont typeface="Arial" panose="020B0604020202020204" pitchFamily="34" charset="0"/>
        <a:buChar char="•"/>
        <a:defRPr sz="2593" kern="1200">
          <a:solidFill>
            <a:schemeClr val="tx1"/>
          </a:solidFill>
          <a:latin typeface="+mn-lt"/>
          <a:ea typeface="+mn-ea"/>
          <a:cs typeface="+mn-cs"/>
        </a:defRPr>
      </a:lvl1pPr>
      <a:lvl2pPr marL="635188" indent="-211729" algn="l" defTabSz="846917" rtl="0" eaLnBrk="1" latinLnBrk="0" hangingPunct="1">
        <a:lnSpc>
          <a:spcPct val="90000"/>
        </a:lnSpc>
        <a:spcBef>
          <a:spcPts val="463"/>
        </a:spcBef>
        <a:buFont typeface="Arial" panose="020B0604020202020204" pitchFamily="34" charset="0"/>
        <a:buChar char="•"/>
        <a:defRPr sz="2223" kern="1200">
          <a:solidFill>
            <a:schemeClr val="tx1"/>
          </a:solidFill>
          <a:latin typeface="+mn-lt"/>
          <a:ea typeface="+mn-ea"/>
          <a:cs typeface="+mn-cs"/>
        </a:defRPr>
      </a:lvl2pPr>
      <a:lvl3pPr marL="1058647" indent="-211729" algn="l" defTabSz="846917" rtl="0" eaLnBrk="1" latinLnBrk="0" hangingPunct="1">
        <a:lnSpc>
          <a:spcPct val="90000"/>
        </a:lnSpc>
        <a:spcBef>
          <a:spcPts val="463"/>
        </a:spcBef>
        <a:buFont typeface="Arial" panose="020B0604020202020204" pitchFamily="34" charset="0"/>
        <a:buChar char="•"/>
        <a:defRPr sz="1852" kern="1200">
          <a:solidFill>
            <a:schemeClr val="tx1"/>
          </a:solidFill>
          <a:latin typeface="+mn-lt"/>
          <a:ea typeface="+mn-ea"/>
          <a:cs typeface="+mn-cs"/>
        </a:defRPr>
      </a:lvl3pPr>
      <a:lvl4pPr marL="1482105"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4pPr>
      <a:lvl5pPr marL="1905564"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5pPr>
      <a:lvl6pPr marL="2329023"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6pPr>
      <a:lvl7pPr marL="2752481"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7pPr>
      <a:lvl8pPr marL="3175940"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8pPr>
      <a:lvl9pPr marL="3599398"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846917" rtl="0" eaLnBrk="1" latinLnBrk="0" hangingPunct="1">
        <a:defRPr sz="1667" kern="1200">
          <a:solidFill>
            <a:schemeClr val="tx1"/>
          </a:solidFill>
          <a:latin typeface="+mn-lt"/>
          <a:ea typeface="+mn-ea"/>
          <a:cs typeface="+mn-cs"/>
        </a:defRPr>
      </a:lvl1pPr>
      <a:lvl2pPr marL="423459" algn="l" defTabSz="846917" rtl="0" eaLnBrk="1" latinLnBrk="0" hangingPunct="1">
        <a:defRPr sz="1667" kern="1200">
          <a:solidFill>
            <a:schemeClr val="tx1"/>
          </a:solidFill>
          <a:latin typeface="+mn-lt"/>
          <a:ea typeface="+mn-ea"/>
          <a:cs typeface="+mn-cs"/>
        </a:defRPr>
      </a:lvl2pPr>
      <a:lvl3pPr marL="846917" algn="l" defTabSz="846917" rtl="0" eaLnBrk="1" latinLnBrk="0" hangingPunct="1">
        <a:defRPr sz="1667" kern="1200">
          <a:solidFill>
            <a:schemeClr val="tx1"/>
          </a:solidFill>
          <a:latin typeface="+mn-lt"/>
          <a:ea typeface="+mn-ea"/>
          <a:cs typeface="+mn-cs"/>
        </a:defRPr>
      </a:lvl3pPr>
      <a:lvl4pPr marL="1270376" algn="l" defTabSz="846917" rtl="0" eaLnBrk="1" latinLnBrk="0" hangingPunct="1">
        <a:defRPr sz="1667" kern="1200">
          <a:solidFill>
            <a:schemeClr val="tx1"/>
          </a:solidFill>
          <a:latin typeface="+mn-lt"/>
          <a:ea typeface="+mn-ea"/>
          <a:cs typeface="+mn-cs"/>
        </a:defRPr>
      </a:lvl4pPr>
      <a:lvl5pPr marL="1693835" algn="l" defTabSz="846917" rtl="0" eaLnBrk="1" latinLnBrk="0" hangingPunct="1">
        <a:defRPr sz="1667" kern="1200">
          <a:solidFill>
            <a:schemeClr val="tx1"/>
          </a:solidFill>
          <a:latin typeface="+mn-lt"/>
          <a:ea typeface="+mn-ea"/>
          <a:cs typeface="+mn-cs"/>
        </a:defRPr>
      </a:lvl5pPr>
      <a:lvl6pPr marL="2117293" algn="l" defTabSz="846917" rtl="0" eaLnBrk="1" latinLnBrk="0" hangingPunct="1">
        <a:defRPr sz="1667" kern="1200">
          <a:solidFill>
            <a:schemeClr val="tx1"/>
          </a:solidFill>
          <a:latin typeface="+mn-lt"/>
          <a:ea typeface="+mn-ea"/>
          <a:cs typeface="+mn-cs"/>
        </a:defRPr>
      </a:lvl6pPr>
      <a:lvl7pPr marL="2540752" algn="l" defTabSz="846917" rtl="0" eaLnBrk="1" latinLnBrk="0" hangingPunct="1">
        <a:defRPr sz="1667" kern="1200">
          <a:solidFill>
            <a:schemeClr val="tx1"/>
          </a:solidFill>
          <a:latin typeface="+mn-lt"/>
          <a:ea typeface="+mn-ea"/>
          <a:cs typeface="+mn-cs"/>
        </a:defRPr>
      </a:lvl7pPr>
      <a:lvl8pPr marL="2964210" algn="l" defTabSz="846917" rtl="0" eaLnBrk="1" latinLnBrk="0" hangingPunct="1">
        <a:defRPr sz="1667" kern="1200">
          <a:solidFill>
            <a:schemeClr val="tx1"/>
          </a:solidFill>
          <a:latin typeface="+mn-lt"/>
          <a:ea typeface="+mn-ea"/>
          <a:cs typeface="+mn-cs"/>
        </a:defRPr>
      </a:lvl8pPr>
      <a:lvl9pPr marL="3387669" algn="l" defTabSz="846917" rtl="0" eaLnBrk="1" latinLnBrk="0" hangingPunct="1">
        <a:defRPr sz="1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CE09-C57F-4427-A986-8F183C13FE3B}"/>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المستوى المتوسط: </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F12FD97F-95AD-43AC-AC75-B16457823F1A}"/>
              </a:ext>
            </a:extLst>
          </p:cNvPr>
          <p:cNvSpPr>
            <a:spLocks noGrp="1"/>
          </p:cNvSpPr>
          <p:nvPr>
            <p:ph idx="1"/>
          </p:nvPr>
        </p:nvSpPr>
        <p:spPr>
          <a:xfrm>
            <a:off x="655062" y="1280160"/>
            <a:ext cx="8218051" cy="4946073"/>
          </a:xfrm>
        </p:spPr>
        <p:txBody>
          <a:bodyPr>
            <a:normAutofit lnSpcReduction="10000"/>
          </a:bodyPr>
          <a:lstStyle/>
          <a:p>
            <a:pPr marL="0" indent="0" algn="r" rtl="1">
              <a:lnSpc>
                <a:spcPct val="115000"/>
              </a:lnSpc>
              <a:spcBef>
                <a:spcPts val="0"/>
              </a:spcBef>
              <a:buNone/>
            </a:pPr>
            <a:r>
              <a:rPr lang="ar-SA" sz="1800" b="1" kern="100" dirty="0">
                <a:effectLst/>
                <a:latin typeface="Aptos"/>
                <a:ea typeface="Aptos"/>
                <a:cs typeface="Arial" panose="020B0604020202020204" pitchFamily="34" charset="0"/>
              </a:rPr>
              <a:t>أولا: الممارسات العملية أمام اللجان </a:t>
            </a:r>
            <a:r>
              <a:rPr lang="en-US" sz="1800" b="1" kern="100" dirty="0">
                <a:effectLst/>
                <a:latin typeface="Segoe UI Emoji" panose="020B0502040204020203" pitchFamily="34" charset="0"/>
                <a:ea typeface="Aptos"/>
                <a:cs typeface="Segoe UI Emoji" panose="020B0502040204020203" pitchFamily="34" charset="0"/>
              </a:rPr>
              <a:t>🔍</a:t>
            </a:r>
            <a:endParaRPr lang="en-GB" sz="1800" kern="100" dirty="0">
              <a:effectLst/>
              <a:latin typeface="Aptos"/>
              <a:ea typeface="Aptos"/>
              <a:cs typeface="Arial" panose="020B0604020202020204" pitchFamily="34" charset="0"/>
            </a:endParaRPr>
          </a:p>
          <a:p>
            <a:pPr marL="0" indent="0" algn="r" rtl="1">
              <a:lnSpc>
                <a:spcPct val="115000"/>
              </a:lnSpc>
              <a:spcBef>
                <a:spcPts val="0"/>
              </a:spcBef>
              <a:buNone/>
            </a:pPr>
            <a:r>
              <a:rPr lang="ar-SA" sz="1800" b="1" kern="100" dirty="0">
                <a:effectLst/>
                <a:latin typeface="Aptos"/>
                <a:ea typeface="Aptos"/>
                <a:cs typeface="Arial" panose="020B0604020202020204" pitchFamily="34" charset="0"/>
              </a:rPr>
              <a:t>الخصائص المميزة للجان شبه القضائية</a:t>
            </a:r>
            <a:endParaRPr lang="en-GB" sz="1800" kern="100" dirty="0">
              <a:effectLst/>
              <a:latin typeface="Aptos"/>
              <a:ea typeface="Aptos"/>
              <a:cs typeface="Arial" panose="020B0604020202020204" pitchFamily="34" charset="0"/>
            </a:endParaRPr>
          </a:p>
          <a:p>
            <a:pPr marL="0" indent="0" algn="r" rtl="1">
              <a:lnSpc>
                <a:spcPct val="115000"/>
              </a:lnSpc>
              <a:spcBef>
                <a:spcPts val="0"/>
              </a:spcBef>
              <a:buNone/>
            </a:pPr>
            <a:r>
              <a:rPr lang="ar-SA" sz="1800" kern="100" dirty="0">
                <a:effectLst/>
                <a:latin typeface="Aptos"/>
                <a:ea typeface="Aptos"/>
                <a:cs typeface="Arial" panose="020B0604020202020204" pitchFamily="34" charset="0"/>
              </a:rPr>
              <a:t>عزيزي المتدرب، بعد أن تعرفت على الإطار العام للجان، من المهم أن تدرك السمات الرئيسية التي تميز عمل هذه اللجان في الواقع العملي</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indent="0" algn="r" rtl="1">
              <a:lnSpc>
                <a:spcPct val="115000"/>
              </a:lnSpc>
              <a:spcBef>
                <a:spcPts val="0"/>
              </a:spcBef>
              <a:buNone/>
            </a:pPr>
            <a:r>
              <a:rPr lang="ar-SA" sz="1800" b="1" kern="100" dirty="0">
                <a:effectLst/>
                <a:latin typeface="Aptos"/>
                <a:ea typeface="Aptos"/>
                <a:cs typeface="Arial" panose="020B0604020202020204" pitchFamily="34" charset="0"/>
              </a:rPr>
              <a:t>الطبيعة المختلطة</a:t>
            </a:r>
            <a:endParaRPr lang="en-GB" sz="1800" kern="100" dirty="0">
              <a:effectLst/>
              <a:latin typeface="Aptos"/>
              <a:ea typeface="Aptos"/>
              <a:cs typeface="Arial" panose="020B0604020202020204" pitchFamily="34" charset="0"/>
            </a:endParaRPr>
          </a:p>
          <a:p>
            <a:pPr marL="0" indent="0" algn="r" rtl="1">
              <a:lnSpc>
                <a:spcPct val="115000"/>
              </a:lnSpc>
              <a:spcBef>
                <a:spcPts val="0"/>
              </a:spcBef>
              <a:buNone/>
            </a:pPr>
            <a:r>
              <a:rPr lang="ar-SA" sz="1800" kern="100" dirty="0">
                <a:effectLst/>
                <a:latin typeface="Aptos"/>
                <a:ea typeface="Aptos"/>
                <a:cs typeface="Arial" panose="020B0604020202020204" pitchFamily="34" charset="0"/>
              </a:rPr>
              <a:t>تتميز اللجان بجمعها بين الخبرة القانونية والفنية في تشكيلها. فعندما تمثل أمام لجنة المنازعات المصرفية مثلاً، ستجد أن أعضاءها يجمعون بين الخبرة القضائية والمصرفية، مما يمكنهم من فهم أدق تفاصيل النزاع</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السرعة في الفصل</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تتميز اللجان بقدرتها على حسم المنازعات بشكل أسرع من المحاكم العادية، وذلك لتخصصها وفهمها العميق لطبيعة المنازعات التي تنظرها</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التطبيقات العملية في المجالات المختلفة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المجال المصرفي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عندما تتعامل مع نزاع مصرفي، ستجد أن اللجنة المصرفية تتعامل مع قضايا مثل</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النزاعات حول التسهيلات الائتمانية وطريقة احتساب الأرباح</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المنازعات المتعلقة بالاعتمادات المستندية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قضايا البطاقات الائتمانية والعمليات المصرفية الإلكترونية</a:t>
            </a:r>
            <a:endParaRPr lang="en-GB" sz="18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3184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330A-2726-4BFA-B183-F7FC354478B8}"/>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مجال الأوراق المالية</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4E258873-82C9-430A-8579-E765ECACAE82}"/>
              </a:ext>
            </a:extLst>
          </p:cNvPr>
          <p:cNvSpPr>
            <a:spLocks noGrp="1"/>
          </p:cNvSpPr>
          <p:nvPr>
            <p:ph idx="1"/>
          </p:nvPr>
        </p:nvSpPr>
        <p:spPr>
          <a:xfrm>
            <a:off x="655062" y="1338349"/>
            <a:ext cx="8218051" cy="4675073"/>
          </a:xfrm>
        </p:spPr>
        <p:txBody>
          <a:bodyPr>
            <a:normAutofit fontScale="92500"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في سوق الأوراق المالية، تتعامل اللجنة مع</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منازعات التداول والوساطة المالية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الإفصاح والشفافية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التلاعب في السوق وإساءة استخدام المعلومات الداخلية</a:t>
            </a:r>
          </a:p>
          <a:p>
            <a:pPr marL="0" marR="0" lvl="0" indent="0" algn="r" rtl="1">
              <a:lnSpc>
                <a:spcPct val="115000"/>
              </a:lnSpc>
              <a:spcBef>
                <a:spcPts val="0"/>
              </a:spcBef>
              <a:spcAft>
                <a:spcPts val="0"/>
              </a:spcAft>
              <a:buSzPts val="1000"/>
              <a:buNone/>
              <a:tabLst>
                <a:tab pos="457200" algn="l"/>
              </a:tabLst>
            </a:pP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المجال التأميني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في قطاع التأمين، تختص اللجنة بـ</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منازعات التغطية التأمينية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التعويضات والمطالبات</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إعادة التأمين وتسوية المطالبات</a:t>
            </a:r>
          </a:p>
          <a:p>
            <a:pPr marL="0" marR="0" lvl="0" indent="0" algn="r" rtl="1">
              <a:lnSpc>
                <a:spcPct val="115000"/>
              </a:lnSpc>
              <a:spcBef>
                <a:spcPts val="0"/>
              </a:spcBef>
              <a:spcAft>
                <a:spcPts val="0"/>
              </a:spcAft>
              <a:buSzPts val="1000"/>
              <a:buNone/>
              <a:tabLst>
                <a:tab pos="457200" algn="l"/>
              </a:tabLst>
            </a:pPr>
            <a:endParaRPr lang="ar-SA"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المجال الضريبي والجمركي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في القطاع الضريبي والجمركي، تنظر اللجان في</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منازعات التقييم الضريبي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ضريبة القيمة المضافة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التقييم الجمركي والرسوم</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715954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ECBE-1B74-4C1F-91D3-C76975674AAA}"/>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العناصر الفنية في عمل اللجان</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01E97B01-0CD2-4B0D-8ABF-BC4BFAD3CA55}"/>
              </a:ext>
            </a:extLst>
          </p:cNvPr>
          <p:cNvSpPr>
            <a:spLocks noGrp="1"/>
          </p:cNvSpPr>
          <p:nvPr>
            <p:ph idx="1"/>
          </p:nvPr>
        </p:nvSpPr>
        <p:spPr>
          <a:xfrm>
            <a:off x="655062" y="1354973"/>
            <a:ext cx="8218051" cy="4658450"/>
          </a:xfrm>
        </p:spPr>
        <p:txBody>
          <a:bodyPr>
            <a:normAutofit/>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التخصص الدقيق</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يتيح التخصص الدقيق للجان فهماً أعمق للمسائل الفنية المعقدة. على سبيل المثال، تستطيع لجنة المنازعات المصرفية فهم تفاصيل المنتجات المصرفية المعقدة والمشتقات المالية</a:t>
            </a:r>
            <a:r>
              <a:rPr lang="en-US" sz="1800" kern="100" dirty="0">
                <a:effectLst/>
                <a:latin typeface="Aptos"/>
                <a:ea typeface="Aptos"/>
                <a:cs typeface="Arial" panose="020B0604020202020204" pitchFamily="34" charset="0"/>
              </a:rPr>
              <a:t>.</a:t>
            </a:r>
            <a:endParaRPr lang="ar-SA"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الخبرة المتراكمة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تكتسب اللجان خبرة متراكمة في مجال تخصصها، مما يمكنها من</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تطوير مبادئ مستقرة في مجال عملها</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فهم أفضل الممارسات في القطاع</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تقديم حلول عملية للنزاعات المعقدة</a:t>
            </a:r>
          </a:p>
        </p:txBody>
      </p:sp>
    </p:spTree>
    <p:extLst>
      <p:ext uri="{BB962C8B-B14F-4D97-AF65-F5344CB8AC3E}">
        <p14:creationId xmlns:p14="http://schemas.microsoft.com/office/powerpoint/2010/main" val="71778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0358-E27C-487D-8C97-F7E99FD9258E}"/>
              </a:ext>
            </a:extLst>
          </p:cNvPr>
          <p:cNvSpPr>
            <a:spLocks noGrp="1"/>
          </p:cNvSpPr>
          <p:nvPr>
            <p:ph type="title"/>
          </p:nvPr>
        </p:nvSpPr>
        <p:spPr/>
        <p:txBody>
          <a:bodyPr>
            <a:normAutofit/>
          </a:bodyPr>
          <a:lstStyle/>
          <a:p>
            <a:pPr marL="0" marR="0" algn="r" rtl="1">
              <a:lnSpc>
                <a:spcPct val="115000"/>
              </a:lnSpc>
              <a:spcBef>
                <a:spcPts val="0"/>
              </a:spcBef>
              <a:spcAft>
                <a:spcPts val="0"/>
              </a:spcAft>
            </a:pPr>
            <a:r>
              <a:rPr lang="ar-SA" sz="2400" b="1" kern="100" dirty="0">
                <a:solidFill>
                  <a:schemeClr val="accent4">
                    <a:lumMod val="50000"/>
                  </a:schemeClr>
                </a:solidFill>
                <a:effectLst/>
                <a:latin typeface="Aptos"/>
                <a:ea typeface="Aptos"/>
                <a:cs typeface="Arial" panose="020B0604020202020204" pitchFamily="34" charset="0"/>
              </a:rPr>
              <a:t>التكامل مع الجهات الرقابية</a:t>
            </a:r>
            <a:endParaRPr lang="en-GB" sz="2400" kern="100" dirty="0">
              <a:solidFill>
                <a:schemeClr val="accent4">
                  <a:lumMod val="50000"/>
                </a:schemeClr>
              </a:solidFill>
              <a:effectLst/>
              <a:latin typeface="Aptos"/>
              <a:ea typeface="Aptos"/>
              <a:cs typeface="Arial" panose="020B0604020202020204" pitchFamily="34" charset="0"/>
            </a:endParaRPr>
          </a:p>
        </p:txBody>
      </p:sp>
      <p:sp>
        <p:nvSpPr>
          <p:cNvPr id="3" name="Content Placeholder 2">
            <a:extLst>
              <a:ext uri="{FF2B5EF4-FFF2-40B4-BE49-F238E27FC236}">
                <a16:creationId xmlns:a16="http://schemas.microsoft.com/office/drawing/2014/main" id="{B274D732-96C6-4B05-8671-549250AA846E}"/>
              </a:ext>
            </a:extLst>
          </p:cNvPr>
          <p:cNvSpPr>
            <a:spLocks noGrp="1"/>
          </p:cNvSpPr>
          <p:nvPr>
            <p:ph idx="1"/>
          </p:nvPr>
        </p:nvSpPr>
        <p:spPr>
          <a:xfrm>
            <a:off x="655062" y="1438102"/>
            <a:ext cx="8218051" cy="4282738"/>
          </a:xfrm>
        </p:spPr>
        <p:txBody>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تعمل اللجان بشكل متكامل مع الجهات الرقابية في مجال تخصصها. فعلى سبيل المثال</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تتكامل لجنة المنازعات المصرفية مع البنك المركزي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تتعاون لجنة الأوراق المالية مع هيئة السوق المالية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تنسق اللجان الضريبية مع هيئة الزكاة والضريبة والجمارك</a:t>
            </a:r>
            <a:endParaRPr lang="ar-SA" sz="1800" b="1"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endParaRPr lang="ar-SA" sz="1800" b="1" kern="100" dirty="0">
              <a:latin typeface="Aptos"/>
              <a:ea typeface="Aptos"/>
              <a:cs typeface="Arial" panose="020B0604020202020204" pitchFamily="34" charset="0"/>
            </a:endParaRPr>
          </a:p>
          <a:p>
            <a:pPr marL="0" indent="0" algn="r" rtl="1">
              <a:lnSpc>
                <a:spcPct val="115000"/>
              </a:lnSpc>
              <a:spcBef>
                <a:spcPts val="0"/>
              </a:spcBef>
              <a:buNone/>
            </a:pPr>
            <a:r>
              <a:rPr lang="ar-SA" sz="1800" b="1" kern="100" dirty="0">
                <a:effectLst/>
                <a:latin typeface="Aptos"/>
                <a:ea typeface="Aptos"/>
                <a:cs typeface="Arial" panose="020B0604020202020204" pitchFamily="34" charset="0"/>
              </a:rPr>
              <a:t>الأبعاد العملية المتقدمة</a:t>
            </a:r>
            <a:endParaRPr lang="ar-SA" sz="1800" b="1" kern="100" dirty="0">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عزيزي المتدرب، عند ممارستك أمام هذه اللجان، ستلاحظ</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أهمية فهم الجوانب الفنية للنزاع</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ضرورة تقديم الأدلة الفنية المتخصصة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أهمية الاستعانة بالخبراء في المجال المعني</a:t>
            </a:r>
            <a:endParaRPr lang="en-GB" sz="18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088785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EA79-0779-4791-B2F5-F932A26ADC74}"/>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ثانيا : الاختصاصات التفصيلية والإجراءات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A5933C27-6B2A-4F01-A783-F81CC4225155}"/>
              </a:ext>
            </a:extLst>
          </p:cNvPr>
          <p:cNvSpPr>
            <a:spLocks noGrp="1"/>
          </p:cNvSpPr>
          <p:nvPr>
            <p:ph idx="1"/>
          </p:nvPr>
        </p:nvSpPr>
        <p:spPr>
          <a:xfrm>
            <a:off x="655062" y="1321724"/>
            <a:ext cx="8218051" cy="4804756"/>
          </a:xfrm>
        </p:spPr>
        <p:txBody>
          <a:bodyPr>
            <a:normAutofit fontScale="92500" lnSpcReduction="2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المنازعات المصرفية والتمويلية: حالات عملية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ما يدخل في اختصاص اللجان المصرفية</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المنازعات المصرفية العامة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البطاقات الائتمانية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الكفالات المصرفية</a:t>
            </a:r>
          </a:p>
          <a:p>
            <a:pPr marL="0" marR="0" lvl="0" indent="0" algn="r" rtl="1">
              <a:lnSpc>
                <a:spcPct val="115000"/>
              </a:lnSpc>
              <a:spcBef>
                <a:spcPts val="0"/>
              </a:spcBef>
              <a:spcAft>
                <a:spcPts val="0"/>
              </a:spcAft>
              <a:buSzPts val="1000"/>
              <a:buNone/>
              <a:tabLst>
                <a:tab pos="457200" algn="l"/>
              </a:tabLst>
            </a:pP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ما يخرج عن اختصاصها</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en-US" sz="1800" b="1" kern="100" dirty="0">
                <a:effectLst/>
                <a:latin typeface="Segoe UI Emoji" panose="020B0502040204020203" pitchFamily="34" charset="0"/>
                <a:ea typeface="Aptos"/>
                <a:cs typeface="Segoe UI Emoji" panose="020B0502040204020203" pitchFamily="34" charset="0"/>
              </a:rPr>
              <a:t>❌</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عقود التمويل العقاري </a:t>
            </a:r>
            <a:r>
              <a:rPr lang="en-US" sz="1800" b="1" kern="100" dirty="0">
                <a:effectLst/>
                <a:latin typeface="Segoe UI Emoji" panose="020B0502040204020203" pitchFamily="34" charset="0"/>
                <a:ea typeface="Aptos"/>
                <a:cs typeface="Segoe UI Emoji" panose="020B0502040204020203" pitchFamily="34" charset="0"/>
              </a:rPr>
              <a:t>❌</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عقود التأجير التمويلي </a:t>
            </a:r>
            <a:r>
              <a:rPr lang="en-US" sz="1800" b="1" kern="100" dirty="0">
                <a:effectLst/>
                <a:latin typeface="Segoe UI Emoji" panose="020B0502040204020203" pitchFamily="34" charset="0"/>
                <a:ea typeface="Aptos"/>
                <a:cs typeface="Segoe UI Emoji" panose="020B0502040204020203" pitchFamily="34" charset="0"/>
              </a:rPr>
              <a:t>❌</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نزاعات الأسهم (إلا في حالات محددة)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en-US" sz="1800" b="1" kern="100" dirty="0">
                <a:effectLst/>
                <a:latin typeface="Segoe UI Emoji" panose="020B0502040204020203" pitchFamily="34" charset="0"/>
                <a:ea typeface="Aptos"/>
                <a:cs typeface="Segoe UI Emoji" panose="020B0502040204020203" pitchFamily="34" charset="0"/>
              </a:rPr>
              <a:t>💡</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نصيحة عملية</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قبل رفع دعواك، تأكد من</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الاختصاص النوعي للجنة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استيفاء المتطلبات الأولية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تجهيز المستندات المطلوبة</a:t>
            </a: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endParaRPr lang="ar-SA" sz="1800" kern="100" dirty="0">
              <a:latin typeface="Aptos"/>
              <a:ea typeface="Aptos"/>
              <a:cs typeface="Arial" panose="020B0604020202020204" pitchFamily="34" charset="0"/>
            </a:endParaRPr>
          </a:p>
          <a:p>
            <a:pPr marL="0" indent="0" algn="r" rtl="1">
              <a:lnSpc>
                <a:spcPct val="115000"/>
              </a:lnSpc>
              <a:spcBef>
                <a:spcPts val="0"/>
              </a:spcBef>
              <a:buSzPts val="1000"/>
              <a:buNone/>
              <a:tabLst>
                <a:tab pos="457200" algn="l"/>
              </a:tabLst>
            </a:pPr>
            <a:r>
              <a:rPr lang="ar-SA" sz="1900" b="1" kern="100" dirty="0">
                <a:solidFill>
                  <a:schemeClr val="accent4">
                    <a:lumMod val="50000"/>
                  </a:schemeClr>
                </a:solidFill>
                <a:effectLst/>
                <a:latin typeface="Aptos"/>
                <a:ea typeface="Aptos"/>
                <a:cs typeface="Arial" panose="020B0604020202020204" pitchFamily="34" charset="0"/>
              </a:rPr>
              <a:t>الإجراءات العملية أمام اللجان</a:t>
            </a:r>
            <a:endParaRPr lang="ar-SA" sz="1900" kern="100" dirty="0">
              <a:solidFill>
                <a:schemeClr val="accent4">
                  <a:lumMod val="50000"/>
                </a:schemeClr>
              </a:solidFill>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خطوات رفع الدعوى</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tabLst>
                <a:tab pos="457200" algn="l"/>
              </a:tabLst>
            </a:pPr>
            <a:r>
              <a:rPr lang="ar-SA" sz="1800" kern="100" dirty="0">
                <a:effectLst/>
                <a:latin typeface="Aptos"/>
                <a:ea typeface="Aptos"/>
                <a:cs typeface="Arial" panose="020B0604020202020204" pitchFamily="34" charset="0"/>
              </a:rPr>
              <a:t>تحديد اللجنة المختصة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tabLst>
                <a:tab pos="457200" algn="l"/>
              </a:tabLst>
            </a:pPr>
            <a:r>
              <a:rPr lang="ar-SA" sz="1800" kern="100" dirty="0">
                <a:effectLst/>
                <a:latin typeface="Aptos"/>
                <a:ea typeface="Aptos"/>
                <a:cs typeface="Arial" panose="020B0604020202020204" pitchFamily="34" charset="0"/>
              </a:rPr>
              <a:t>تجهيز المستندات المطلوبة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tabLst>
                <a:tab pos="457200" algn="l"/>
              </a:tabLst>
            </a:pPr>
            <a:r>
              <a:rPr lang="ar-SA" sz="1800" kern="100" dirty="0">
                <a:effectLst/>
                <a:latin typeface="Aptos"/>
                <a:ea typeface="Aptos"/>
                <a:cs typeface="Arial" panose="020B0604020202020204" pitchFamily="34" charset="0"/>
              </a:rPr>
              <a:t>تقديم الطلب وفق النموذج المعتمد</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tabLst>
                <a:tab pos="457200" algn="l"/>
              </a:tabLst>
            </a:pPr>
            <a:r>
              <a:rPr lang="ar-SA" sz="1800" kern="100" dirty="0">
                <a:effectLst/>
                <a:latin typeface="Aptos"/>
                <a:ea typeface="Aptos"/>
                <a:cs typeface="Arial" panose="020B0604020202020204" pitchFamily="34" charset="0"/>
              </a:rPr>
              <a:t>متابعة الإجراءات حسب كل لجنة</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122052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1874</TotalTime>
  <Words>441</Words>
  <Application>Microsoft Office PowerPoint</Application>
  <PresentationFormat>Custom</PresentationFormat>
  <Paragraphs>71</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Arial</vt:lpstr>
      <vt:lpstr>Calibri</vt:lpstr>
      <vt:lpstr>Calibri Light</vt:lpstr>
      <vt:lpstr>Segoe UI Emoji</vt:lpstr>
      <vt:lpstr>Symbol</vt:lpstr>
      <vt:lpstr>Office Theme</vt:lpstr>
      <vt:lpstr>المستوى المتوسط: </vt:lpstr>
      <vt:lpstr>مجال الأوراق المالية</vt:lpstr>
      <vt:lpstr>العناصر الفنية في عمل اللجان</vt:lpstr>
      <vt:lpstr>التكامل مع الجهات الرقابية</vt:lpstr>
      <vt:lpstr>ثانيا : الاختصاصات التفصيلية والإجراءات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Israa</dc:creator>
  <cp:lastModifiedBy>Israa</cp:lastModifiedBy>
  <cp:revision>307</cp:revision>
  <dcterms:created xsi:type="dcterms:W3CDTF">2024-11-25T19:40:16Z</dcterms:created>
  <dcterms:modified xsi:type="dcterms:W3CDTF">2024-12-04T20:29:11Z</dcterms:modified>
</cp:coreProperties>
</file>